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0"/>
  </p:notesMasterIdLst>
  <p:sldIdLst>
    <p:sldId id="256" r:id="rId2"/>
    <p:sldId id="258" r:id="rId3"/>
    <p:sldId id="404" r:id="rId4"/>
    <p:sldId id="442" r:id="rId5"/>
    <p:sldId id="406" r:id="rId6"/>
    <p:sldId id="413" r:id="rId7"/>
    <p:sldId id="414" r:id="rId8"/>
    <p:sldId id="415" r:id="rId9"/>
    <p:sldId id="321" r:id="rId10"/>
    <p:sldId id="322" r:id="rId11"/>
    <p:sldId id="323" r:id="rId12"/>
    <p:sldId id="732" r:id="rId13"/>
    <p:sldId id="327" r:id="rId14"/>
    <p:sldId id="733" r:id="rId15"/>
    <p:sldId id="325" r:id="rId16"/>
    <p:sldId id="725" r:id="rId17"/>
    <p:sldId id="326" r:id="rId18"/>
    <p:sldId id="724" r:id="rId19"/>
    <p:sldId id="722" r:id="rId20"/>
    <p:sldId id="726" r:id="rId21"/>
    <p:sldId id="727" r:id="rId22"/>
    <p:sldId id="728" r:id="rId23"/>
    <p:sldId id="730" r:id="rId24"/>
    <p:sldId id="731" r:id="rId25"/>
    <p:sldId id="729" r:id="rId26"/>
    <p:sldId id="723" r:id="rId27"/>
    <p:sldId id="698" r:id="rId28"/>
    <p:sldId id="699" r:id="rId29"/>
    <p:sldId id="700" r:id="rId30"/>
    <p:sldId id="713" r:id="rId31"/>
    <p:sldId id="315" r:id="rId32"/>
    <p:sldId id="317" r:id="rId33"/>
    <p:sldId id="316" r:id="rId34"/>
    <p:sldId id="318" r:id="rId35"/>
    <p:sldId id="711" r:id="rId36"/>
    <p:sldId id="712" r:id="rId37"/>
    <p:sldId id="703" r:id="rId38"/>
    <p:sldId id="701" r:id="rId39"/>
    <p:sldId id="709" r:id="rId40"/>
    <p:sldId id="704" r:id="rId41"/>
    <p:sldId id="705" r:id="rId42"/>
    <p:sldId id="707" r:id="rId43"/>
    <p:sldId id="708" r:id="rId44"/>
    <p:sldId id="714" r:id="rId45"/>
    <p:sldId id="715" r:id="rId46"/>
    <p:sldId id="716" r:id="rId47"/>
    <p:sldId id="717" r:id="rId48"/>
    <p:sldId id="718" r:id="rId49"/>
    <p:sldId id="719" r:id="rId50"/>
    <p:sldId id="720" r:id="rId51"/>
    <p:sldId id="297" r:id="rId52"/>
    <p:sldId id="298" r:id="rId53"/>
    <p:sldId id="299" r:id="rId54"/>
    <p:sldId id="300" r:id="rId55"/>
    <p:sldId id="301" r:id="rId56"/>
    <p:sldId id="721" r:id="rId57"/>
    <p:sldId id="655" r:id="rId58"/>
    <p:sldId id="657" r:id="rId59"/>
    <p:sldId id="656" r:id="rId60"/>
    <p:sldId id="308" r:id="rId61"/>
    <p:sldId id="289" r:id="rId62"/>
    <p:sldId id="309" r:id="rId63"/>
    <p:sldId id="290" r:id="rId64"/>
    <p:sldId id="310" r:id="rId65"/>
    <p:sldId id="291" r:id="rId66"/>
    <p:sldId id="295" r:id="rId67"/>
    <p:sldId id="296" r:id="rId68"/>
    <p:sldId id="314" r:id="rId69"/>
    <p:sldId id="293" r:id="rId70"/>
    <p:sldId id="292" r:id="rId71"/>
    <p:sldId id="294" r:id="rId72"/>
    <p:sldId id="658" r:id="rId73"/>
    <p:sldId id="659" r:id="rId74"/>
    <p:sldId id="660" r:id="rId75"/>
    <p:sldId id="661" r:id="rId76"/>
    <p:sldId id="662" r:id="rId77"/>
    <p:sldId id="663" r:id="rId78"/>
    <p:sldId id="664" r:id="rId79"/>
    <p:sldId id="665" r:id="rId80"/>
    <p:sldId id="666" r:id="rId81"/>
    <p:sldId id="667" r:id="rId82"/>
    <p:sldId id="668" r:id="rId83"/>
    <p:sldId id="669" r:id="rId84"/>
    <p:sldId id="670" r:id="rId85"/>
    <p:sldId id="671" r:id="rId86"/>
    <p:sldId id="672" r:id="rId87"/>
    <p:sldId id="673" r:id="rId88"/>
    <p:sldId id="674" r:id="rId89"/>
    <p:sldId id="675" r:id="rId90"/>
    <p:sldId id="676" r:id="rId91"/>
    <p:sldId id="677" r:id="rId92"/>
    <p:sldId id="678" r:id="rId93"/>
    <p:sldId id="679" r:id="rId94"/>
    <p:sldId id="680" r:id="rId95"/>
    <p:sldId id="681" r:id="rId96"/>
    <p:sldId id="682" r:id="rId97"/>
    <p:sldId id="683" r:id="rId98"/>
    <p:sldId id="684" r:id="rId99"/>
    <p:sldId id="685" r:id="rId100"/>
    <p:sldId id="686" r:id="rId101"/>
    <p:sldId id="687" r:id="rId102"/>
    <p:sldId id="688" r:id="rId103"/>
    <p:sldId id="689" r:id="rId104"/>
    <p:sldId id="690" r:id="rId105"/>
    <p:sldId id="691" r:id="rId106"/>
    <p:sldId id="695" r:id="rId107"/>
    <p:sldId id="692" r:id="rId108"/>
    <p:sldId id="693" r:id="rId109"/>
    <p:sldId id="694" r:id="rId110"/>
    <p:sldId id="617" r:id="rId111"/>
    <p:sldId id="696" r:id="rId112"/>
    <p:sldId id="653" r:id="rId113"/>
    <p:sldId id="654" r:id="rId114"/>
    <p:sldId id="697" r:id="rId115"/>
    <p:sldId id="652" r:id="rId116"/>
    <p:sldId id="619" r:id="rId117"/>
    <p:sldId id="635" r:id="rId118"/>
    <p:sldId id="650" r:id="rId119"/>
    <p:sldId id="620" r:id="rId120"/>
    <p:sldId id="621" r:id="rId121"/>
    <p:sldId id="622" r:id="rId122"/>
    <p:sldId id="623" r:id="rId123"/>
    <p:sldId id="624" r:id="rId124"/>
    <p:sldId id="625" r:id="rId125"/>
    <p:sldId id="627" r:id="rId126"/>
    <p:sldId id="628" r:id="rId127"/>
    <p:sldId id="629" r:id="rId128"/>
    <p:sldId id="630" r:id="rId129"/>
    <p:sldId id="631" r:id="rId130"/>
    <p:sldId id="632" r:id="rId131"/>
    <p:sldId id="633" r:id="rId132"/>
    <p:sldId id="634" r:id="rId133"/>
    <p:sldId id="636" r:id="rId134"/>
    <p:sldId id="281" r:id="rId135"/>
    <p:sldId id="637" r:id="rId136"/>
    <p:sldId id="638" r:id="rId137"/>
    <p:sldId id="639" r:id="rId138"/>
    <p:sldId id="640" r:id="rId139"/>
    <p:sldId id="641" r:id="rId140"/>
    <p:sldId id="642" r:id="rId141"/>
    <p:sldId id="643" r:id="rId142"/>
    <p:sldId id="644" r:id="rId143"/>
    <p:sldId id="645" r:id="rId144"/>
    <p:sldId id="646" r:id="rId145"/>
    <p:sldId id="274" r:id="rId146"/>
    <p:sldId id="647" r:id="rId147"/>
    <p:sldId id="648" r:id="rId148"/>
    <p:sldId id="649" r:id="rId149"/>
    <p:sldId id="587" r:id="rId150"/>
    <p:sldId id="588" r:id="rId151"/>
    <p:sldId id="611" r:id="rId152"/>
    <p:sldId id="610" r:id="rId153"/>
    <p:sldId id="612" r:id="rId154"/>
    <p:sldId id="613" r:id="rId155"/>
    <p:sldId id="614" r:id="rId156"/>
    <p:sldId id="615" r:id="rId157"/>
    <p:sldId id="608" r:id="rId158"/>
    <p:sldId id="616" r:id="rId159"/>
    <p:sldId id="589" r:id="rId160"/>
    <p:sldId id="590" r:id="rId161"/>
    <p:sldId id="591" r:id="rId162"/>
    <p:sldId id="592" r:id="rId163"/>
    <p:sldId id="593" r:id="rId164"/>
    <p:sldId id="594" r:id="rId165"/>
    <p:sldId id="595" r:id="rId166"/>
    <p:sldId id="564" r:id="rId167"/>
    <p:sldId id="566" r:id="rId168"/>
    <p:sldId id="567" r:id="rId169"/>
    <p:sldId id="568" r:id="rId170"/>
    <p:sldId id="569" r:id="rId171"/>
    <p:sldId id="570" r:id="rId172"/>
    <p:sldId id="561" r:id="rId173"/>
    <p:sldId id="571" r:id="rId174"/>
    <p:sldId id="572" r:id="rId175"/>
    <p:sldId id="573" r:id="rId176"/>
    <p:sldId id="578" r:id="rId177"/>
    <p:sldId id="579" r:id="rId178"/>
    <p:sldId id="576" r:id="rId179"/>
    <p:sldId id="577" r:id="rId180"/>
    <p:sldId id="580" r:id="rId181"/>
    <p:sldId id="581" r:id="rId182"/>
    <p:sldId id="582" r:id="rId183"/>
    <p:sldId id="583" r:id="rId184"/>
    <p:sldId id="584" r:id="rId185"/>
    <p:sldId id="585" r:id="rId186"/>
    <p:sldId id="586" r:id="rId187"/>
    <p:sldId id="552" r:id="rId188"/>
    <p:sldId id="553" r:id="rId189"/>
    <p:sldId id="554" r:id="rId190"/>
    <p:sldId id="282" r:id="rId191"/>
    <p:sldId id="283" r:id="rId192"/>
    <p:sldId id="286" r:id="rId193"/>
    <p:sldId id="284" r:id="rId194"/>
    <p:sldId id="287" r:id="rId195"/>
    <p:sldId id="285" r:id="rId196"/>
    <p:sldId id="288" r:id="rId197"/>
    <p:sldId id="563" r:id="rId198"/>
    <p:sldId id="280" r:id="rId199"/>
    <p:sldId id="555" r:id="rId200"/>
    <p:sldId id="556" r:id="rId201"/>
    <p:sldId id="279" r:id="rId202"/>
    <p:sldId id="557" r:id="rId203"/>
    <p:sldId id="278" r:id="rId204"/>
    <p:sldId id="558" r:id="rId205"/>
    <p:sldId id="560" r:id="rId206"/>
    <p:sldId id="559" r:id="rId207"/>
    <p:sldId id="562" r:id="rId208"/>
    <p:sldId id="544" r:id="rId209"/>
    <p:sldId id="546" r:id="rId210"/>
    <p:sldId id="547" r:id="rId211"/>
    <p:sldId id="275" r:id="rId212"/>
    <p:sldId id="272" r:id="rId213"/>
    <p:sldId id="273" r:id="rId214"/>
    <p:sldId id="548" r:id="rId215"/>
    <p:sldId id="276" r:id="rId216"/>
    <p:sldId id="270" r:id="rId217"/>
    <p:sldId id="277" r:id="rId218"/>
    <p:sldId id="549" r:id="rId219"/>
    <p:sldId id="550" r:id="rId220"/>
    <p:sldId id="551" r:id="rId221"/>
    <p:sldId id="545" r:id="rId222"/>
    <p:sldId id="508" r:id="rId223"/>
    <p:sldId id="486" r:id="rId224"/>
    <p:sldId id="487" r:id="rId225"/>
    <p:sldId id="512" r:id="rId226"/>
    <p:sldId id="513" r:id="rId227"/>
    <p:sldId id="520" r:id="rId228"/>
    <p:sldId id="541" r:id="rId229"/>
    <p:sldId id="535" r:id="rId230"/>
    <p:sldId id="536" r:id="rId231"/>
    <p:sldId id="537" r:id="rId232"/>
    <p:sldId id="538" r:id="rId233"/>
    <p:sldId id="539" r:id="rId234"/>
    <p:sldId id="540" r:id="rId235"/>
    <p:sldId id="542" r:id="rId236"/>
    <p:sldId id="543" r:id="rId237"/>
    <p:sldId id="533" r:id="rId238"/>
    <p:sldId id="534" r:id="rId239"/>
    <p:sldId id="528" r:id="rId240"/>
    <p:sldId id="529" r:id="rId241"/>
    <p:sldId id="530" r:id="rId242"/>
    <p:sldId id="531" r:id="rId243"/>
    <p:sldId id="532" r:id="rId244"/>
    <p:sldId id="488" r:id="rId245"/>
    <p:sldId id="489" r:id="rId246"/>
    <p:sldId id="485" r:id="rId247"/>
    <p:sldId id="491" r:id="rId248"/>
    <p:sldId id="502" r:id="rId249"/>
    <p:sldId id="503" r:id="rId250"/>
    <p:sldId id="504" r:id="rId251"/>
    <p:sldId id="505" r:id="rId252"/>
    <p:sldId id="506" r:id="rId253"/>
    <p:sldId id="507" r:id="rId254"/>
    <p:sldId id="500" r:id="rId255"/>
    <p:sldId id="498" r:id="rId256"/>
    <p:sldId id="499" r:id="rId257"/>
    <p:sldId id="509" r:id="rId258"/>
    <p:sldId id="501" r:id="rId259"/>
    <p:sldId id="510" r:id="rId260"/>
    <p:sldId id="511" r:id="rId261"/>
    <p:sldId id="497" r:id="rId262"/>
    <p:sldId id="492" r:id="rId263"/>
    <p:sldId id="493" r:id="rId264"/>
    <p:sldId id="495" r:id="rId265"/>
    <p:sldId id="494" r:id="rId266"/>
    <p:sldId id="496" r:id="rId267"/>
    <p:sldId id="596" r:id="rId268"/>
    <p:sldId id="597" r:id="rId269"/>
    <p:sldId id="598" r:id="rId270"/>
    <p:sldId id="599" r:id="rId271"/>
    <p:sldId id="600" r:id="rId272"/>
    <p:sldId id="601" r:id="rId273"/>
    <p:sldId id="602" r:id="rId274"/>
    <p:sldId id="603" r:id="rId275"/>
    <p:sldId id="604" r:id="rId276"/>
    <p:sldId id="605" r:id="rId277"/>
    <p:sldId id="606" r:id="rId278"/>
    <p:sldId id="607" r:id="rId279"/>
    <p:sldId id="480" r:id="rId280"/>
    <p:sldId id="477" r:id="rId281"/>
    <p:sldId id="483" r:id="rId282"/>
    <p:sldId id="478" r:id="rId283"/>
    <p:sldId id="479" r:id="rId284"/>
    <p:sldId id="464" r:id="rId285"/>
    <p:sldId id="465" r:id="rId286"/>
    <p:sldId id="463" r:id="rId287"/>
    <p:sldId id="268" r:id="rId288"/>
    <p:sldId id="471" r:id="rId289"/>
    <p:sldId id="481" r:id="rId290"/>
    <p:sldId id="482" r:id="rId291"/>
    <p:sldId id="472" r:id="rId292"/>
    <p:sldId id="473" r:id="rId293"/>
    <p:sldId id="474" r:id="rId294"/>
    <p:sldId id="475" r:id="rId295"/>
    <p:sldId id="476" r:id="rId296"/>
    <p:sldId id="271" r:id="rId297"/>
    <p:sldId id="269" r:id="rId298"/>
    <p:sldId id="466" r:id="rId299"/>
    <p:sldId id="467" r:id="rId300"/>
    <p:sldId id="468" r:id="rId301"/>
    <p:sldId id="469" r:id="rId302"/>
    <p:sldId id="484" r:id="rId303"/>
    <p:sldId id="455" r:id="rId304"/>
    <p:sldId id="456" r:id="rId305"/>
    <p:sldId id="458" r:id="rId306"/>
    <p:sldId id="459" r:id="rId307"/>
    <p:sldId id="460" r:id="rId308"/>
    <p:sldId id="461" r:id="rId309"/>
    <p:sldId id="462" r:id="rId310"/>
    <p:sldId id="435" r:id="rId311"/>
    <p:sldId id="449" r:id="rId312"/>
    <p:sldId id="450" r:id="rId313"/>
    <p:sldId id="451" r:id="rId314"/>
    <p:sldId id="452" r:id="rId315"/>
    <p:sldId id="453" r:id="rId316"/>
    <p:sldId id="457" r:id="rId317"/>
    <p:sldId id="411" r:id="rId318"/>
    <p:sldId id="447" r:id="rId319"/>
    <p:sldId id="448" r:id="rId320"/>
    <p:sldId id="425" r:id="rId321"/>
    <p:sldId id="261" r:id="rId322"/>
    <p:sldId id="423" r:id="rId323"/>
    <p:sldId id="424" r:id="rId324"/>
    <p:sldId id="443" r:id="rId325"/>
    <p:sldId id="444" r:id="rId326"/>
    <p:sldId id="445" r:id="rId327"/>
    <p:sldId id="446" r:id="rId328"/>
    <p:sldId id="426" r:id="rId329"/>
    <p:sldId id="427" r:id="rId330"/>
    <p:sldId id="257" r:id="rId331"/>
    <p:sldId id="428" r:id="rId332"/>
    <p:sldId id="429" r:id="rId333"/>
    <p:sldId id="430" r:id="rId334"/>
    <p:sldId id="431" r:id="rId335"/>
    <p:sldId id="432" r:id="rId336"/>
    <p:sldId id="433" r:id="rId337"/>
    <p:sldId id="434" r:id="rId338"/>
    <p:sldId id="262" r:id="rId339"/>
    <p:sldId id="263" r:id="rId340"/>
    <p:sldId id="264" r:id="rId341"/>
    <p:sldId id="265" r:id="rId342"/>
    <p:sldId id="266" r:id="rId343"/>
    <p:sldId id="267" r:id="rId344"/>
    <p:sldId id="436" r:id="rId345"/>
    <p:sldId id="437" r:id="rId346"/>
    <p:sldId id="438" r:id="rId347"/>
    <p:sldId id="439" r:id="rId348"/>
    <p:sldId id="441" r:id="rId349"/>
    <p:sldId id="440" r:id="rId350"/>
    <p:sldId id="416" r:id="rId351"/>
    <p:sldId id="418" r:id="rId352"/>
    <p:sldId id="417" r:id="rId353"/>
    <p:sldId id="259" r:id="rId354"/>
    <p:sldId id="260" r:id="rId355"/>
    <p:sldId id="419" r:id="rId356"/>
    <p:sldId id="420" r:id="rId357"/>
    <p:sldId id="421" r:id="rId358"/>
    <p:sldId id="422" r:id="rId3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0"/>
    <p:restoredTop sz="95946"/>
  </p:normalViewPr>
  <p:slideViewPr>
    <p:cSldViewPr snapToGrid="0" snapToObjects="1">
      <p:cViewPr varScale="1">
        <p:scale>
          <a:sx n="111" d="100"/>
          <a:sy n="111" d="100"/>
        </p:scale>
        <p:origin x="22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notesMaster" Target="notesMasters/notesMaster1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presProps" Target="presProps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viewProps" Target="view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theme" Target="theme/theme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5B416-D66B-124F-9D73-79C3BD1B0791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C5867-10A3-7F4B-ABE0-53866267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  <a:p>
            <a:endParaRPr lang="en-US" dirty="0"/>
          </a:p>
          <a:p>
            <a:r>
              <a:rPr lang="en-US" dirty="0"/>
              <a:t>ICI a type of cancer treatment uses the immune cells, the leukocytes to kill the cancer cells</a:t>
            </a:r>
          </a:p>
          <a:p>
            <a:endParaRPr lang="en-US" dirty="0"/>
          </a:p>
          <a:p>
            <a:r>
              <a:rPr lang="en-US" dirty="0"/>
              <a:t>But it does not work always.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Serious side effects may occur</a:t>
            </a:r>
            <a:r>
              <a:rPr lang="en-US" dirty="0">
                <a:effectLst/>
              </a:rPr>
              <a:t> too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dirty="0"/>
              <a:t>The response of a patient depends on the profile or cellular composition of the tumor.</a:t>
            </a:r>
          </a:p>
          <a:p>
            <a:endParaRPr lang="en-US" dirty="0"/>
          </a:p>
          <a:p>
            <a:r>
              <a:rPr lang="en-US" dirty="0"/>
              <a:t>And the bad news is we cannot monitor the tumor because.......(read slide)</a:t>
            </a:r>
          </a:p>
          <a:p>
            <a:r>
              <a:rPr lang="en-US" dirty="0"/>
              <a:t>so we cannot predict the response of the treatment in advance</a:t>
            </a:r>
          </a:p>
          <a:p>
            <a:endParaRPr lang="en-US" dirty="0"/>
          </a:p>
          <a:p>
            <a:r>
              <a:rPr lang="en-US" dirty="0"/>
              <a:t>Here, we are proposing a technique, </a:t>
            </a:r>
            <a:r>
              <a:rPr lang="en-US" dirty="0" err="1"/>
              <a:t>LiquidTME</a:t>
            </a:r>
            <a:r>
              <a:rPr lang="en-US" dirty="0"/>
              <a:t>, to monitor the tumor noninvasively from blood.</a:t>
            </a:r>
          </a:p>
          <a:p>
            <a:endParaRPr lang="en-US" dirty="0"/>
          </a:p>
          <a:p>
            <a:r>
              <a:rPr lang="en-US" dirty="0"/>
              <a:t>So instead of tumor biopsy, we draw the blood and </a:t>
            </a:r>
          </a:p>
          <a:p>
            <a:endParaRPr lang="en-US" dirty="0"/>
          </a:p>
          <a:p>
            <a:r>
              <a:rPr lang="en-US" dirty="0"/>
              <a:t>try to profile the tumor from blood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51B4-4F15-2442-8234-F946440333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06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</a:t>
            </a:r>
            <a:r>
              <a:rPr lang="en-US" dirty="0" err="1"/>
              <a:t>ct</a:t>
            </a:r>
            <a:r>
              <a:rPr lang="en-US" dirty="0"/>
              <a:t> ref: B cell=</a:t>
            </a:r>
            <a:r>
              <a:rPr lang="en-US" dirty="0" err="1"/>
              <a:t>nb+cb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0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 </a:t>
            </a:r>
            <a:r>
              <a:rPr lang="en-US" dirty="0" err="1"/>
              <a:t>ct</a:t>
            </a:r>
            <a:r>
              <a:rPr lang="en-US" dirty="0"/>
              <a:t> ref: B cell=</a:t>
            </a:r>
            <a:r>
              <a:rPr lang="en-US" dirty="0" err="1"/>
              <a:t>nb+cb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71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 </a:t>
            </a:r>
            <a:r>
              <a:rPr lang="en-US" dirty="0" err="1"/>
              <a:t>ct</a:t>
            </a:r>
            <a:r>
              <a:rPr lang="en-US" dirty="0"/>
              <a:t> ref: B cell=</a:t>
            </a:r>
            <a:r>
              <a:rPr lang="en-US" dirty="0" err="1"/>
              <a:t>nb+cb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85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perfectrejcode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59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perfectrejcode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9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Qcpass4+prrev2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27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99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E97CA-D131-FC41-B396-9C4DAF0E301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61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nB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CD19 but hyper as </a:t>
            </a:r>
            <a:r>
              <a:rPr lang="en-US" dirty="0" err="1"/>
              <a:t>cB</a:t>
            </a:r>
            <a:r>
              <a:rPr lang="en-US" dirty="0"/>
              <a:t> is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E97CA-D131-FC41-B396-9C4DAF0E301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34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9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8D2D4-F564-1E4C-9952-5BE07C2DE3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14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 minutes, 613 pelt segments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62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40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Meltum</a:t>
            </a:r>
            <a:r>
              <a:rPr lang="en-US" dirty="0"/>
              <a:t>, </a:t>
            </a:r>
            <a:r>
              <a:rPr lang="en-US" dirty="0" err="1"/>
              <a:t>mNeu</a:t>
            </a:r>
            <a:r>
              <a:rPr lang="en-US" dirty="0"/>
              <a:t>, </a:t>
            </a:r>
            <a:r>
              <a:rPr lang="en-US" dirty="0" err="1"/>
              <a:t>mNeu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43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perfectrejcode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46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Solve the index using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2021E-16A2-4141-BCAB-0A52C1B25F32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58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DCBvsNDB2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8859D-9CCC-3242-BC39-EE8D75CBEC8C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91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74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DCB vs NDB1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8859D-9CCC-3242-BC39-EE8D75CBEC8C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65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DCBvsHealthy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8859D-9CCC-3242-BC39-EE8D75CBEC8C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72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Bottom 1 </a:t>
            </a:r>
            <a:r>
              <a:rPr lang="en-US" dirty="0" err="1"/>
              <a:t>cpg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ZNF217_ (remove 2 </a:t>
            </a:r>
            <a:r>
              <a:rPr lang="en-US" dirty="0" err="1"/>
              <a:t>cpg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D381C-00BC-1542-94C5-85E6BDBC79CD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84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7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1 </a:t>
            </a:r>
            <a:r>
              <a:rPr lang="en-US" dirty="0" err="1"/>
              <a:t>cpg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D381C-00BC-1542-94C5-85E6BDBC79CD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61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PC+myloid</a:t>
            </a:r>
            <a:r>
              <a:rPr lang="en-US" dirty="0"/>
              <a:t>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D381C-00BC-1542-94C5-85E6BDBC79CD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77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(right=2cpg)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D381C-00BC-1542-94C5-85E6BDBC79CD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45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cpg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D381C-00BC-1542-94C5-85E6BDBC79CD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3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287F-7784-7547-BEDB-3F9087AA868C}" type="slidenum">
              <a:rPr lang="en-US" smtClean="0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551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6287F-7784-7547-BEDB-3F9087AA868C}" type="slidenum">
              <a:rPr lang="en-US" smtClean="0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87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412EF-A30D-894C-9183-615E69D1B6C8}" type="slidenum">
              <a:rPr lang="en-US" smtClean="0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61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 batch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FECA7-3222-8340-A7D3-8F6B68717F2D}" type="slidenum">
              <a:rPr lang="en-US" smtClean="0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98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B9B2A-3D31-F248-AF4B-E869DF0403DC}" type="slidenum">
              <a:rPr lang="en-US" smtClean="0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757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tx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4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Bcell</a:t>
            </a:r>
            <a:r>
              <a:rPr lang="en-US" dirty="0"/>
              <a:t>=</a:t>
            </a:r>
            <a:r>
              <a:rPr lang="en-US" dirty="0" err="1"/>
              <a:t>nb+cb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39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72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paired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23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Bcell</a:t>
            </a:r>
            <a:r>
              <a:rPr lang="en-US" dirty="0"/>
              <a:t>=</a:t>
            </a:r>
            <a:r>
              <a:rPr lang="en-US" dirty="0" err="1"/>
              <a:t>nb+cb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22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BCR=10 million reads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7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crc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48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Qcpass4+prrev2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C5867-10A3-7F4B-ABE0-5386626722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42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</a:t>
            </a:r>
            <a:r>
              <a:rPr lang="en-US" dirty="0" err="1"/>
              <a:t>ct</a:t>
            </a:r>
            <a:r>
              <a:rPr lang="en-US" dirty="0"/>
              <a:t> ref: B cell=</a:t>
            </a:r>
            <a:r>
              <a:rPr lang="en-US" dirty="0" err="1"/>
              <a:t>nb+cb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24240-9CBE-464C-8F70-7AD42FBEC4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8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AC65-0481-BD4E-9468-0BF3296C6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956FB-7B08-C24A-88F2-CE946929E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23453-5DF8-F641-BD85-D5A26D68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3AAD4-334F-0941-83AA-63D75D27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21BAD-749D-2E4C-A69E-C0A2E05C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9B95-6240-0741-B8CA-E893215F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8BF85-E797-F749-A861-88C808912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E80F2-8E65-5A4D-BDBE-AD5FB266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C1823-D510-F943-A544-A9B598E6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6ED12-F391-A442-8362-7144F513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6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5733B3-291D-3340-904E-2CE6E4952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4D387-A0F4-F74A-9152-06E9B146E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FD773-8E82-234B-8640-838B2BD23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9B0EC-8535-8646-B445-6F930454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E7D6C-2D60-5547-96DC-E7DC019E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7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6C54-CD24-324C-AD05-604CEFC4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C5E38-54FB-9E44-BF55-9E69AE61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30FAA-63BA-844E-A5B2-3F7F8583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BF559-AEF9-804D-81FF-6D5CB8F3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99703-2FC2-2148-B2C7-5938A16E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B5BD-128D-CB4D-81C7-1CE890F2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22982-1F5F-7844-BCBC-4A299B4F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2883A-EFCF-0B4D-BB9A-50D3141D4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CAD4F-2017-0245-A01D-EA0B2469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73067-6D42-C34F-BC1B-8EDF991B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3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4064-3C03-F74A-A174-F567B647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1366-B5C4-B742-ADE8-808D3F6E6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77ED0-5C14-2945-A64C-DAC478D7F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172BA-BD9E-984F-B3C0-B20EF611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75274-155C-0248-8E3C-01F60948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E9C58-809F-0F4A-B2EE-52BAD823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9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328A-F0F8-4240-898B-AC0AC2C71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4A64F-68AA-D442-B851-AB9C456DB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C1A1-63AC-9D40-BEA5-AD7F79696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E72C9-C02B-0849-AF03-19EE7B7C8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34E79-2E70-994E-8018-68B58B08F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399C68-E41C-9E4A-8AD6-7264E328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0E188-F91F-8846-9C80-FD0E9566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F9D56-DEE5-324A-AA2A-87710CFC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6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2971-4AA9-7145-B0E6-A0BADA2C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303C5-21E6-F947-B61D-1A276474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4D70A-C562-5640-9139-83212552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3BD3A-C9D9-8A4F-984A-5C18E460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6D188-976B-9442-A909-864668FC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77054-88B1-704C-88F5-CFC46ECA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33093-5066-BE4A-89F2-13C8FDBD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5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8AAE-E88C-984C-A1A4-BE0C427B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F97BB-7200-CD4C-8EED-16564AFEA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3F30E-B174-A642-9A4E-67015011D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40AB2-66F3-CB4D-BDF0-FD4E2DC3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F52EB-EE6D-1D47-8AE4-A671C5F5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6F2F0-765F-F74F-96DB-E4D3D424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6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5351-DDF4-894A-80C9-75931ABF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3CE18-8667-854C-A141-6B04C2445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B848A-D852-DD4D-86CB-A6D8B3ECA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08C35-2D02-7E43-AC85-41A12CAE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C11F6-2D74-E94A-9BE2-26E79DF1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05964-5BC6-7948-A532-82C01C16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5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D311EC-510C-0F40-97F6-C5BE339C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C26AB-441F-984C-8DE7-3FD1AA6B9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4975E-33B2-8143-8010-E92E34B3E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12033-91D6-4A4A-9EA3-27FD3673719B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50506-B674-3F4D-AD96-1E77CF9E8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D1E00-24D6-DC4A-89B3-3CBEAA7E5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43DB0-C568-EA4C-AAD0-86E3A79E2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7" Type="http://schemas.openxmlformats.org/officeDocument/2006/relationships/image" Target="../media/image290.emf"/><Relationship Id="rId2" Type="http://schemas.openxmlformats.org/officeDocument/2006/relationships/image" Target="../media/image2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emf"/><Relationship Id="rId5" Type="http://schemas.openxmlformats.org/officeDocument/2006/relationships/image" Target="../media/image288.emf"/><Relationship Id="rId4" Type="http://schemas.openxmlformats.org/officeDocument/2006/relationships/image" Target="../media/image287.em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em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em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em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.png"/><Relationship Id="rId7" Type="http://schemas.openxmlformats.org/officeDocument/2006/relationships/image" Target="../media/image3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53.em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emf"/><Relationship Id="rId2" Type="http://schemas.openxmlformats.org/officeDocument/2006/relationships/image" Target="../media/image3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4.png"/><Relationship Id="rId4" Type="http://schemas.openxmlformats.org/officeDocument/2006/relationships/image" Target="../media/image36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emf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8.emf"/><Relationship Id="rId4" Type="http://schemas.openxmlformats.org/officeDocument/2006/relationships/image" Target="../media/image367.emf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emf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2.emf"/><Relationship Id="rId4" Type="http://schemas.openxmlformats.org/officeDocument/2006/relationships/image" Target="../media/image371.emf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6.emf"/><Relationship Id="rId4" Type="http://schemas.openxmlformats.org/officeDocument/2006/relationships/image" Target="../media/image375.emf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emf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emf"/><Relationship Id="rId4" Type="http://schemas.openxmlformats.org/officeDocument/2006/relationships/image" Target="../media/image379.emf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emf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emf"/><Relationship Id="rId4" Type="http://schemas.openxmlformats.org/officeDocument/2006/relationships/image" Target="../media/image383.emf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8.emf"/><Relationship Id="rId4" Type="http://schemas.openxmlformats.org/officeDocument/2006/relationships/image" Target="../media/image387.emf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8.emf"/><Relationship Id="rId4" Type="http://schemas.openxmlformats.org/officeDocument/2006/relationships/image" Target="../media/image387.emf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emf"/><Relationship Id="rId2" Type="http://schemas.openxmlformats.org/officeDocument/2006/relationships/image" Target="../media/image3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emf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05.png"/><Relationship Id="rId7" Type="http://schemas.openxmlformats.org/officeDocument/2006/relationships/image" Target="../media/image409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emf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emf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emf"/><Relationship Id="rId7" Type="http://schemas.openxmlformats.org/officeDocument/2006/relationships/image" Target="../media/image431.emf"/><Relationship Id="rId2" Type="http://schemas.openxmlformats.org/officeDocument/2006/relationships/image" Target="../media/image4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emf"/><Relationship Id="rId5" Type="http://schemas.openxmlformats.org/officeDocument/2006/relationships/image" Target="../media/image429.emf"/><Relationship Id="rId4" Type="http://schemas.openxmlformats.org/officeDocument/2006/relationships/image" Target="../media/image4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7" Type="http://schemas.openxmlformats.org/officeDocument/2006/relationships/image" Target="../media/image350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53.emf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emf"/><Relationship Id="rId2" Type="http://schemas.openxmlformats.org/officeDocument/2006/relationships/image" Target="../media/image4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9.emf"/><Relationship Id="rId4" Type="http://schemas.openxmlformats.org/officeDocument/2006/relationships/image" Target="../media/image438.emf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emf"/><Relationship Id="rId3" Type="http://schemas.openxmlformats.org/officeDocument/2006/relationships/image" Target="../media/image444.emf"/><Relationship Id="rId7" Type="http://schemas.openxmlformats.org/officeDocument/2006/relationships/image" Target="../media/image448.emf"/><Relationship Id="rId2" Type="http://schemas.openxmlformats.org/officeDocument/2006/relationships/image" Target="../media/image4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emf"/><Relationship Id="rId5" Type="http://schemas.openxmlformats.org/officeDocument/2006/relationships/image" Target="../media/image446.emf"/><Relationship Id="rId4" Type="http://schemas.openxmlformats.org/officeDocument/2006/relationships/image" Target="../media/image445.emf"/><Relationship Id="rId9" Type="http://schemas.openxmlformats.org/officeDocument/2006/relationships/image" Target="../media/image450.emf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7" Type="http://schemas.openxmlformats.org/officeDocument/2006/relationships/image" Target="../media/image467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6.png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469.emf"/><Relationship Id="rId7" Type="http://schemas.openxmlformats.org/officeDocument/2006/relationships/image" Target="../media/image466.png"/><Relationship Id="rId2" Type="http://schemas.openxmlformats.org/officeDocument/2006/relationships/image" Target="../media/image4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5" Type="http://schemas.openxmlformats.org/officeDocument/2006/relationships/image" Target="../media/image463.png"/><Relationship Id="rId4" Type="http://schemas.openxmlformats.org/officeDocument/2006/relationships/image" Target="../media/image470.emf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emf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1.emf"/><Relationship Id="rId4" Type="http://schemas.openxmlformats.org/officeDocument/2006/relationships/image" Target="../media/image480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3" Type="http://schemas.openxmlformats.org/officeDocument/2006/relationships/image" Target="../media/image483.png"/><Relationship Id="rId7" Type="http://schemas.openxmlformats.org/officeDocument/2006/relationships/image" Target="../media/image487.png"/><Relationship Id="rId2" Type="http://schemas.openxmlformats.org/officeDocument/2006/relationships/image" Target="../media/image4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5" Type="http://schemas.openxmlformats.org/officeDocument/2006/relationships/image" Target="../media/image485.png"/><Relationship Id="rId4" Type="http://schemas.openxmlformats.org/officeDocument/2006/relationships/image" Target="../media/image484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89.emf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7" Type="http://schemas.openxmlformats.org/officeDocument/2006/relationships/image" Target="../media/image495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4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7" Type="http://schemas.openxmlformats.org/officeDocument/2006/relationships/image" Target="../media/image501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98.png"/></Relationships>
</file>

<file path=ppt/slides/_rels/slide2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3" Type="http://schemas.openxmlformats.org/officeDocument/2006/relationships/image" Target="../media/image486.png"/><Relationship Id="rId7" Type="http://schemas.openxmlformats.org/officeDocument/2006/relationships/image" Target="../media/image5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7" Type="http://schemas.openxmlformats.org/officeDocument/2006/relationships/image" Target="../media/image508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7.png"/><Relationship Id="rId5" Type="http://schemas.openxmlformats.org/officeDocument/2006/relationships/image" Target="../media/image506.png"/><Relationship Id="rId4" Type="http://schemas.openxmlformats.org/officeDocument/2006/relationships/image" Target="../media/image433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4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7.pn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emf"/><Relationship Id="rId2" Type="http://schemas.openxmlformats.org/officeDocument/2006/relationships/image" Target="../media/image5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4.emf"/><Relationship Id="rId4" Type="http://schemas.openxmlformats.org/officeDocument/2006/relationships/image" Target="../media/image533.emf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emf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emf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8.emf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emf"/><Relationship Id="rId2" Type="http://schemas.openxmlformats.org/officeDocument/2006/relationships/image" Target="../media/image5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43.emf"/><Relationship Id="rId4" Type="http://schemas.openxmlformats.org/officeDocument/2006/relationships/image" Target="../media/image542.emf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emf"/><Relationship Id="rId2" Type="http://schemas.openxmlformats.org/officeDocument/2006/relationships/image" Target="../media/image5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47.emf"/><Relationship Id="rId4" Type="http://schemas.openxmlformats.org/officeDocument/2006/relationships/image" Target="../media/image546.emf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emf"/><Relationship Id="rId2" Type="http://schemas.openxmlformats.org/officeDocument/2006/relationships/image" Target="../media/image5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51.emf"/><Relationship Id="rId4" Type="http://schemas.openxmlformats.org/officeDocument/2006/relationships/image" Target="../media/image550.emf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emf"/><Relationship Id="rId3" Type="http://schemas.openxmlformats.org/officeDocument/2006/relationships/image" Target="../media/image557.emf"/><Relationship Id="rId7" Type="http://schemas.openxmlformats.org/officeDocument/2006/relationships/image" Target="../media/image561.emf"/><Relationship Id="rId2" Type="http://schemas.openxmlformats.org/officeDocument/2006/relationships/image" Target="../media/image5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emf"/><Relationship Id="rId5" Type="http://schemas.openxmlformats.org/officeDocument/2006/relationships/image" Target="../media/image559.emf"/><Relationship Id="rId4" Type="http://schemas.openxmlformats.org/officeDocument/2006/relationships/image" Target="../media/image558.emf"/><Relationship Id="rId9" Type="http://schemas.openxmlformats.org/officeDocument/2006/relationships/image" Target="../media/image563.emf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emf"/><Relationship Id="rId2" Type="http://schemas.openxmlformats.org/officeDocument/2006/relationships/image" Target="../media/image5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7.emf"/><Relationship Id="rId4" Type="http://schemas.openxmlformats.org/officeDocument/2006/relationships/image" Target="../media/image566.emf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emf"/><Relationship Id="rId2" Type="http://schemas.openxmlformats.org/officeDocument/2006/relationships/image" Target="../media/image568.emf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emf"/><Relationship Id="rId2" Type="http://schemas.openxmlformats.org/officeDocument/2006/relationships/image" Target="../media/image5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2.emf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emf"/><Relationship Id="rId2" Type="http://schemas.openxmlformats.org/officeDocument/2006/relationships/image" Target="../media/image5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5.emf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emf"/><Relationship Id="rId2" Type="http://schemas.openxmlformats.org/officeDocument/2006/relationships/image" Target="../media/image5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8.emf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emf"/><Relationship Id="rId2" Type="http://schemas.openxmlformats.org/officeDocument/2006/relationships/image" Target="../media/image5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1.emf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emf"/><Relationship Id="rId2" Type="http://schemas.openxmlformats.org/officeDocument/2006/relationships/image" Target="../media/image58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emf"/><Relationship Id="rId2" Type="http://schemas.openxmlformats.org/officeDocument/2006/relationships/image" Target="../media/image58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7.emf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emf"/><Relationship Id="rId2" Type="http://schemas.openxmlformats.org/officeDocument/2006/relationships/image" Target="../media/image58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emf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emf"/><Relationship Id="rId2" Type="http://schemas.openxmlformats.org/officeDocument/2006/relationships/image" Target="../media/image59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3.emf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emf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6.emf"/><Relationship Id="rId4" Type="http://schemas.openxmlformats.org/officeDocument/2006/relationships/image" Target="../media/image595.emf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emf"/><Relationship Id="rId3" Type="http://schemas.openxmlformats.org/officeDocument/2006/relationships/image" Target="../media/image599.emf"/><Relationship Id="rId7" Type="http://schemas.openxmlformats.org/officeDocument/2006/relationships/image" Target="../media/image603.emf"/><Relationship Id="rId2" Type="http://schemas.openxmlformats.org/officeDocument/2006/relationships/image" Target="../media/image5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2.emf"/><Relationship Id="rId11" Type="http://schemas.openxmlformats.org/officeDocument/2006/relationships/image" Target="../media/image607.emf"/><Relationship Id="rId5" Type="http://schemas.openxmlformats.org/officeDocument/2006/relationships/image" Target="../media/image601.emf"/><Relationship Id="rId10" Type="http://schemas.openxmlformats.org/officeDocument/2006/relationships/image" Target="../media/image606.emf"/><Relationship Id="rId4" Type="http://schemas.openxmlformats.org/officeDocument/2006/relationships/image" Target="../media/image600.emf"/><Relationship Id="rId9" Type="http://schemas.openxmlformats.org/officeDocument/2006/relationships/image" Target="../media/image605.emf"/></Relationships>
</file>

<file path=ppt/slides/_rels/slide3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emf"/><Relationship Id="rId3" Type="http://schemas.openxmlformats.org/officeDocument/2006/relationships/image" Target="../media/image609.emf"/><Relationship Id="rId7" Type="http://schemas.openxmlformats.org/officeDocument/2006/relationships/image" Target="../media/image613.emf"/><Relationship Id="rId2" Type="http://schemas.openxmlformats.org/officeDocument/2006/relationships/image" Target="../media/image6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emf"/><Relationship Id="rId11" Type="http://schemas.openxmlformats.org/officeDocument/2006/relationships/image" Target="../media/image617.emf"/><Relationship Id="rId5" Type="http://schemas.openxmlformats.org/officeDocument/2006/relationships/image" Target="../media/image611.emf"/><Relationship Id="rId10" Type="http://schemas.openxmlformats.org/officeDocument/2006/relationships/image" Target="../media/image616.emf"/><Relationship Id="rId4" Type="http://schemas.openxmlformats.org/officeDocument/2006/relationships/image" Target="../media/image610.emf"/><Relationship Id="rId9" Type="http://schemas.openxmlformats.org/officeDocument/2006/relationships/image" Target="../media/image615.emf"/></Relationships>
</file>

<file path=ppt/slides/_rels/slide3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4.emf"/><Relationship Id="rId3" Type="http://schemas.openxmlformats.org/officeDocument/2006/relationships/image" Target="../media/image619.emf"/><Relationship Id="rId7" Type="http://schemas.openxmlformats.org/officeDocument/2006/relationships/image" Target="../media/image623.emf"/><Relationship Id="rId2" Type="http://schemas.openxmlformats.org/officeDocument/2006/relationships/image" Target="../media/image6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2.emf"/><Relationship Id="rId11" Type="http://schemas.openxmlformats.org/officeDocument/2006/relationships/image" Target="../media/image627.emf"/><Relationship Id="rId5" Type="http://schemas.openxmlformats.org/officeDocument/2006/relationships/image" Target="../media/image621.emf"/><Relationship Id="rId10" Type="http://schemas.openxmlformats.org/officeDocument/2006/relationships/image" Target="../media/image626.emf"/><Relationship Id="rId4" Type="http://schemas.openxmlformats.org/officeDocument/2006/relationships/image" Target="../media/image620.emf"/><Relationship Id="rId9" Type="http://schemas.openxmlformats.org/officeDocument/2006/relationships/image" Target="../media/image62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8.emf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emf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emf"/><Relationship Id="rId2" Type="http://schemas.openxmlformats.org/officeDocument/2006/relationships/image" Target="../media/image6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2.emf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543A-67FB-4840-993C-F08C7BE91A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Liquid TME</a:t>
            </a:r>
          </a:p>
        </p:txBody>
      </p:sp>
    </p:spTree>
    <p:extLst>
      <p:ext uri="{BB962C8B-B14F-4D97-AF65-F5344CB8AC3E}">
        <p14:creationId xmlns:p14="http://schemas.microsoft.com/office/powerpoint/2010/main" val="2005513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80DD-FCA9-FA4A-A0A9-0111ED5C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38857-3169-4247-B0EE-C4FD1FD1F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we showed the whole blood (out latest data) RNA-seq deconvolution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result using LM22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adjust LM22 with the ground truth, the following combination is performed: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708CE9AA-438D-0C47-A13C-52A3414F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40" y="4226011"/>
            <a:ext cx="9722700" cy="1743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869B25-4AA8-8947-8526-FECE44BEA1E7}"/>
              </a:ext>
            </a:extLst>
          </p:cNvPr>
          <p:cNvSpPr/>
          <p:nvPr/>
        </p:nvSpPr>
        <p:spPr>
          <a:xfrm>
            <a:off x="1248032" y="4090086"/>
            <a:ext cx="9947190" cy="174303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481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87E5F2-6EC7-384C-A2B4-24B8798E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45" y="1825625"/>
            <a:ext cx="993227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264F0-1A6B-4C47-8CC5-E98757E87451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CD80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82AF13C-49AB-2C4B-917B-D798B86B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848" y="74770"/>
            <a:ext cx="3293897" cy="18834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E960CA-5FF0-B647-A3F9-198CDD411909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D9727D-2BF5-8846-994D-31114FE02507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FFC57-F2FD-6C47-B0AC-3B5AC2123E5E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F90BC-09AC-D340-9FEA-0EC5F114CFB9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FCD7F-DE98-6F4A-9E50-87E5F7C71707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8F99F-4A71-AA41-BC9C-BF318FF91525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9EFB4-46B8-0946-85C2-4C0D2D18B368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0B464B-7239-9B40-B30E-0ADB11A411C1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2AE08F-2FB7-B244-B579-53BB191F721D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15D8D-24A4-2446-BF34-B2E707D8BA8B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995567-0871-A64B-9943-D87B124EEDA2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1DC499-CB67-0F45-B32A-992338078459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EB7E4B-E23E-6544-B6DC-163F285FACC5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1D620-17FB-7746-9D19-04811D31F838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DA91E3-9396-4C43-B106-EA7DD5468D0E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9795BA-12A1-FB47-B43B-6C0D0F1386F3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497413-A3F4-A34F-ACF1-8AB95AD56703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42E083-B866-0D48-A0BF-0C3974994CD0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A20DDB-1E4A-F749-9D78-4C970222E20D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1F75B-000D-1042-9040-3BCE019980C7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969245-3C01-104E-80DF-F8820B3B47A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FDA7E7-AC5E-0047-A7EC-8B79AB317046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B25362-FE3E-CF46-AFB3-1310D565E273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D4BC32-AC7B-0346-B01D-B2763D58B76C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1F59E-15CC-6F40-8CF9-2F83D8895B27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9C9A15-081F-4943-917F-BBFA19299E6B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133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A0F234B-A1E1-0640-B273-767FE45B8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230" y="1825625"/>
            <a:ext cx="9993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C7270-82F6-2F42-A503-C7ED1E875D79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CD86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8BA4988-36D8-664A-9C09-EC0EB3AC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848" y="74770"/>
            <a:ext cx="3293897" cy="18834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978601-3A1C-8E42-ACB7-3E57288D981A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4E9B6A-B0F9-0443-839A-6515DA38BC67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AA106-07CC-3342-A57D-3CD2CD50B3A1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A247-0E96-F14F-8A7C-E2F0FE8F8412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FC2D9-BB9A-6442-A737-6E3A8AB5671F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8B0B7-8FD2-A545-BFBC-B007816100B1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00394D-6B3E-2346-8315-630B57AA46A4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31481F-25A7-724D-BE81-A49C9054983A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9B59B9-2068-B245-A0AA-5BD497B01037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027A8C-A053-E44E-9DA1-662300FC3344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287FF3-1923-A848-8A86-968EFB01EA84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A897CB-6299-6040-8D13-CE1756C7653A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15BFD8-CAB8-0F49-BF49-CE6705C3A235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57C965-7EA9-F443-8E56-44A26F90B5C7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065C8E-A257-2C42-9EA7-5CE60D111039}"/>
              </a:ext>
            </a:extLst>
          </p:cNvPr>
          <p:cNvCxnSpPr>
            <a:cxnSpLocks/>
          </p:cNvCxnSpPr>
          <p:nvPr/>
        </p:nvCxnSpPr>
        <p:spPr>
          <a:xfrm flipH="1">
            <a:off x="749767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286B3B-1150-CD4E-B799-9050FD3A7F5F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A79961-D3AD-694C-BF63-AFA7D688B376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CA2BC9-9A62-554A-9BE8-459B572DF389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00BD530-F1E8-0F40-BBF5-C1DEEE3D0204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C370D-5D82-4E42-9B35-B4E8D6AD482E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B826EA-9241-F34E-8E98-1BBABBED940F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1936F2-578C-FC4A-88E0-64151F1E941F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74ADA6-F274-8F4A-AD7A-803F9866575D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8519D-DC11-6246-BF6F-7DACB218FAB4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342408-5A7C-334B-B7E3-BCF1166E0A20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99417E-D8D5-C04D-9316-DC3408C5A0CA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09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1E9708ED-016A-D145-BBAE-BBBA7141C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177" y="1825625"/>
            <a:ext cx="1001020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EF9EF-96A5-6148-8E92-2012B8145992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CD83 promoter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EF9634-2F9A-1B4E-8DBB-D7CDA9B5281F}"/>
              </a:ext>
            </a:extLst>
          </p:cNvPr>
          <p:cNvCxnSpPr>
            <a:cxnSpLocks/>
          </p:cNvCxnSpPr>
          <p:nvPr/>
        </p:nvCxnSpPr>
        <p:spPr>
          <a:xfrm flipH="1">
            <a:off x="4814420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696B31-BC25-6F46-A9AA-0DAF24FD8038}"/>
              </a:ext>
            </a:extLst>
          </p:cNvPr>
          <p:cNvSpPr txBox="1"/>
          <p:nvPr/>
        </p:nvSpPr>
        <p:spPr>
          <a:xfrm>
            <a:off x="1492740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4E1E6-4DF2-9B43-8276-722D01A2408E}"/>
              </a:ext>
            </a:extLst>
          </p:cNvPr>
          <p:cNvSpPr txBox="1"/>
          <p:nvPr/>
        </p:nvSpPr>
        <p:spPr>
          <a:xfrm>
            <a:off x="2148008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8CA83-5DF8-8746-928D-E80337C787AB}"/>
              </a:ext>
            </a:extLst>
          </p:cNvPr>
          <p:cNvSpPr txBox="1"/>
          <p:nvPr/>
        </p:nvSpPr>
        <p:spPr>
          <a:xfrm>
            <a:off x="2983681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F2281-8189-6F4F-88F8-2AE269FB48A9}"/>
              </a:ext>
            </a:extLst>
          </p:cNvPr>
          <p:cNvSpPr txBox="1"/>
          <p:nvPr/>
        </p:nvSpPr>
        <p:spPr>
          <a:xfrm>
            <a:off x="3659028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3370D-1C79-0F40-B6A3-B5B6447CD8AB}"/>
              </a:ext>
            </a:extLst>
          </p:cNvPr>
          <p:cNvSpPr txBox="1"/>
          <p:nvPr/>
        </p:nvSpPr>
        <p:spPr>
          <a:xfrm>
            <a:off x="4395172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A6FE06-2563-DF43-9AFE-CF28E9D6EB77}"/>
              </a:ext>
            </a:extLst>
          </p:cNvPr>
          <p:cNvCxnSpPr>
            <a:cxnSpLocks/>
          </p:cNvCxnSpPr>
          <p:nvPr/>
        </p:nvCxnSpPr>
        <p:spPr>
          <a:xfrm flipH="1">
            <a:off x="4117321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BCAC19-EA31-D24A-AA9F-AEEFEC25882E}"/>
              </a:ext>
            </a:extLst>
          </p:cNvPr>
          <p:cNvCxnSpPr>
            <a:cxnSpLocks/>
          </p:cNvCxnSpPr>
          <p:nvPr/>
        </p:nvCxnSpPr>
        <p:spPr>
          <a:xfrm flipH="1">
            <a:off x="3413120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AFECCC-1F55-8F4B-BA97-DCC186563CFC}"/>
              </a:ext>
            </a:extLst>
          </p:cNvPr>
          <p:cNvCxnSpPr>
            <a:cxnSpLocks/>
          </p:cNvCxnSpPr>
          <p:nvPr/>
        </p:nvCxnSpPr>
        <p:spPr>
          <a:xfrm flipH="1">
            <a:off x="2732772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64745-B414-7C48-839E-B545A5C7C047}"/>
              </a:ext>
            </a:extLst>
          </p:cNvPr>
          <p:cNvCxnSpPr>
            <a:cxnSpLocks/>
          </p:cNvCxnSpPr>
          <p:nvPr/>
        </p:nvCxnSpPr>
        <p:spPr>
          <a:xfrm flipH="1">
            <a:off x="2060424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C53ECC-2A0D-4746-B4E6-46C24D8C5037}"/>
              </a:ext>
            </a:extLst>
          </p:cNvPr>
          <p:cNvCxnSpPr>
            <a:cxnSpLocks/>
          </p:cNvCxnSpPr>
          <p:nvPr/>
        </p:nvCxnSpPr>
        <p:spPr>
          <a:xfrm flipH="1">
            <a:off x="5494182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FE80491-39DB-CF48-ABF8-4DA3ACBDD031}"/>
              </a:ext>
            </a:extLst>
          </p:cNvPr>
          <p:cNvSpPr txBox="1"/>
          <p:nvPr/>
        </p:nvSpPr>
        <p:spPr>
          <a:xfrm>
            <a:off x="4999517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B5D1A9-6615-F945-8A6B-DAF3B5BD020D}"/>
              </a:ext>
            </a:extLst>
          </p:cNvPr>
          <p:cNvCxnSpPr>
            <a:cxnSpLocks/>
          </p:cNvCxnSpPr>
          <p:nvPr/>
        </p:nvCxnSpPr>
        <p:spPr>
          <a:xfrm flipH="1">
            <a:off x="6182607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0F2033-F778-9E43-BAEA-3EB9616F114D}"/>
              </a:ext>
            </a:extLst>
          </p:cNvPr>
          <p:cNvCxnSpPr>
            <a:cxnSpLocks/>
          </p:cNvCxnSpPr>
          <p:nvPr/>
        </p:nvCxnSpPr>
        <p:spPr>
          <a:xfrm flipH="1">
            <a:off x="6881546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893DF8-FE45-3944-84F3-B406A8F0FA97}"/>
              </a:ext>
            </a:extLst>
          </p:cNvPr>
          <p:cNvCxnSpPr>
            <a:cxnSpLocks/>
          </p:cNvCxnSpPr>
          <p:nvPr/>
        </p:nvCxnSpPr>
        <p:spPr>
          <a:xfrm flipH="1">
            <a:off x="7559461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9E94C7-7F82-DA41-8ACF-1B9BB151FCDD}"/>
              </a:ext>
            </a:extLst>
          </p:cNvPr>
          <p:cNvCxnSpPr>
            <a:cxnSpLocks/>
          </p:cNvCxnSpPr>
          <p:nvPr/>
        </p:nvCxnSpPr>
        <p:spPr>
          <a:xfrm flipH="1">
            <a:off x="8249733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164506-E6CE-2449-9E9D-92A24F6A7F0D}"/>
              </a:ext>
            </a:extLst>
          </p:cNvPr>
          <p:cNvCxnSpPr>
            <a:cxnSpLocks/>
          </p:cNvCxnSpPr>
          <p:nvPr/>
        </p:nvCxnSpPr>
        <p:spPr>
          <a:xfrm flipH="1">
            <a:off x="8959181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3AB7B5-4155-9841-909C-44B094CFA0AE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AF08FEC-33CD-2D48-81F1-B8106E51CE59}"/>
              </a:ext>
            </a:extLst>
          </p:cNvPr>
          <p:cNvSpPr txBox="1"/>
          <p:nvPr/>
        </p:nvSpPr>
        <p:spPr>
          <a:xfrm>
            <a:off x="8402852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61A8B-91E5-CD40-ABDE-4993A2AF4747}"/>
              </a:ext>
            </a:extLst>
          </p:cNvPr>
          <p:cNvSpPr txBox="1"/>
          <p:nvPr/>
        </p:nvSpPr>
        <p:spPr>
          <a:xfrm>
            <a:off x="9012876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BD5AC6-231C-7C48-AF08-82731695297F}"/>
              </a:ext>
            </a:extLst>
          </p:cNvPr>
          <p:cNvSpPr txBox="1"/>
          <p:nvPr/>
        </p:nvSpPr>
        <p:spPr>
          <a:xfrm>
            <a:off x="9648751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4901F6-9C0F-E447-99FA-396DBC3227DC}"/>
              </a:ext>
            </a:extLst>
          </p:cNvPr>
          <p:cNvSpPr txBox="1"/>
          <p:nvPr/>
        </p:nvSpPr>
        <p:spPr>
          <a:xfrm>
            <a:off x="5643980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32A91-3320-3849-B2C8-B2F206B18DD9}"/>
              </a:ext>
            </a:extLst>
          </p:cNvPr>
          <p:cNvSpPr txBox="1"/>
          <p:nvPr/>
        </p:nvSpPr>
        <p:spPr>
          <a:xfrm>
            <a:off x="6306554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A8141B-8288-8E42-8436-8FEAA4CE41D7}"/>
              </a:ext>
            </a:extLst>
          </p:cNvPr>
          <p:cNvSpPr txBox="1"/>
          <p:nvPr/>
        </p:nvSpPr>
        <p:spPr>
          <a:xfrm>
            <a:off x="6984469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11E5AC-7563-E647-A745-4FB5AE1D4B74}"/>
              </a:ext>
            </a:extLst>
          </p:cNvPr>
          <p:cNvSpPr txBox="1"/>
          <p:nvPr/>
        </p:nvSpPr>
        <p:spPr>
          <a:xfrm>
            <a:off x="7698369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5AABDA-63C6-F64F-8FB2-5E7ABFF98ABC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51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1CD6-F354-4441-8904-B025627A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57" y="215287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DMR in marker regions</a:t>
            </a:r>
          </a:p>
        </p:txBody>
      </p:sp>
    </p:spTree>
    <p:extLst>
      <p:ext uri="{BB962C8B-B14F-4D97-AF65-F5344CB8AC3E}">
        <p14:creationId xmlns:p14="http://schemas.microsoft.com/office/powerpoint/2010/main" val="35279956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4210-5DBA-8240-841D-2FEBC185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8C1A5-E147-CD44-B8A8-6E554A57C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found DMRs while we developed the 13 cell types reference.</a:t>
            </a:r>
          </a:p>
          <a:p>
            <a:r>
              <a:rPr lang="en-US" dirty="0"/>
              <a:t>From Blueprint marker list, we tested if our cell type specific DMR intersects with those marker genes and their promoter (1 kb upstream)  </a:t>
            </a:r>
          </a:p>
          <a:p>
            <a:r>
              <a:rPr lang="en-US" dirty="0"/>
              <a:t>Tested Marker genes: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B24B4-9E31-1049-BA38-6C11EEF0C65A}"/>
              </a:ext>
            </a:extLst>
          </p:cNvPr>
          <p:cNvSpPr txBox="1"/>
          <p:nvPr/>
        </p:nvSpPr>
        <p:spPr>
          <a:xfrm>
            <a:off x="1045786" y="4235113"/>
            <a:ext cx="875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['CD3D','CD3E','CD3G','CD4','CD8A','CD8B','CD19','CD27','CD14','FCGR3A','FCGR3B','GP1BA’,</a:t>
            </a:r>
          </a:p>
          <a:p>
            <a:r>
              <a:rPr lang="en-US" dirty="0"/>
              <a:t>'FCGR1A','FCGR1B','FCGR1CP','PTPRC','CEACAM8','NCAM1','SDC1','ITGAX','CD80','CD86']</a:t>
            </a:r>
          </a:p>
        </p:txBody>
      </p:sp>
    </p:spTree>
    <p:extLst>
      <p:ext uri="{BB962C8B-B14F-4D97-AF65-F5344CB8AC3E}">
        <p14:creationId xmlns:p14="http://schemas.microsoft.com/office/powerpoint/2010/main" val="30858107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6C55-8A5A-4F4A-B3F5-16BC7497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92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DMRs in marker gene body and promoter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2E8A3-5808-6645-BAF4-C346AF5884EC}"/>
              </a:ext>
            </a:extLst>
          </p:cNvPr>
          <p:cNvSpPr txBox="1"/>
          <p:nvPr/>
        </p:nvSpPr>
        <p:spPr>
          <a:xfrm>
            <a:off x="9473573" y="2212423"/>
            <a:ext cx="17447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SDC1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CEACAM8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ITGAX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CD3G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CD3E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NCAM1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CD86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1C150-8860-634D-AAF7-DD8809AE2B46}"/>
              </a:ext>
            </a:extLst>
          </p:cNvPr>
          <p:cNvSpPr txBox="1"/>
          <p:nvPr/>
        </p:nvSpPr>
        <p:spPr>
          <a:xfrm>
            <a:off x="4589630" y="2181645"/>
            <a:ext cx="174471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CEACAM8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9E7E07-21C8-A142-8F36-F72FABB42180}"/>
              </a:ext>
            </a:extLst>
          </p:cNvPr>
          <p:cNvSpPr txBox="1"/>
          <p:nvPr/>
        </p:nvSpPr>
        <p:spPr>
          <a:xfrm>
            <a:off x="2134358" y="2212423"/>
            <a:ext cx="17447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CD8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CD8A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CD8B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4EE43-32A3-F44E-87C4-12A54471C837}"/>
              </a:ext>
            </a:extLst>
          </p:cNvPr>
          <p:cNvSpPr txBox="1"/>
          <p:nvPr/>
        </p:nvSpPr>
        <p:spPr>
          <a:xfrm>
            <a:off x="6334348" y="2215046"/>
            <a:ext cx="1744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FCGR3A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PTPRC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ITGAX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6F6A1-8696-8B47-BFEC-B99965E14A09}"/>
              </a:ext>
            </a:extLst>
          </p:cNvPr>
          <p:cNvSpPr txBox="1"/>
          <p:nvPr/>
        </p:nvSpPr>
        <p:spPr>
          <a:xfrm>
            <a:off x="936181" y="2212423"/>
            <a:ext cx="174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CD4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618182-3BC2-A24D-998C-4A7C0505FE48}"/>
              </a:ext>
            </a:extLst>
          </p:cNvPr>
          <p:cNvSpPr txBox="1"/>
          <p:nvPr/>
        </p:nvSpPr>
        <p:spPr>
          <a:xfrm>
            <a:off x="7807651" y="2212423"/>
            <a:ext cx="174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CEACAM8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A37018-A9D0-BE41-A7A0-CEF8E515B8DD}"/>
              </a:ext>
            </a:extLst>
          </p:cNvPr>
          <p:cNvSpPr txBox="1"/>
          <p:nvPr/>
        </p:nvSpPr>
        <p:spPr>
          <a:xfrm>
            <a:off x="3361994" y="2214144"/>
            <a:ext cx="174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A428C-1E49-5E40-91C9-C2B4B5888793}"/>
              </a:ext>
            </a:extLst>
          </p:cNvPr>
          <p:cNvSpPr txBox="1"/>
          <p:nvPr/>
        </p:nvSpPr>
        <p:spPr>
          <a:xfrm>
            <a:off x="1614098" y="6028852"/>
            <a:ext cx="809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Mn, M0, M1, M2, </a:t>
            </a:r>
            <a:r>
              <a:rPr lang="en-US" dirty="0" err="1"/>
              <a:t>iDC</a:t>
            </a:r>
            <a:r>
              <a:rPr lang="en-US" dirty="0"/>
              <a:t> and </a:t>
            </a:r>
            <a:r>
              <a:rPr lang="en-US" dirty="0" err="1"/>
              <a:t>mDC</a:t>
            </a:r>
            <a:r>
              <a:rPr lang="en-US" dirty="0"/>
              <a:t> DMRs have no overlapping in the tested regions</a:t>
            </a:r>
          </a:p>
        </p:txBody>
      </p:sp>
    </p:spTree>
    <p:extLst>
      <p:ext uri="{BB962C8B-B14F-4D97-AF65-F5344CB8AC3E}">
        <p14:creationId xmlns:p14="http://schemas.microsoft.com/office/powerpoint/2010/main" val="31205017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18B0D-6035-8044-A665-6C78C743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19 cell types reference (WIP)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B6EAC7F-37B1-3444-A382-0815C5078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705" y="1825625"/>
            <a:ext cx="5246589" cy="4351338"/>
          </a:xfrm>
        </p:spPr>
      </p:pic>
    </p:spTree>
    <p:extLst>
      <p:ext uri="{BB962C8B-B14F-4D97-AF65-F5344CB8AC3E}">
        <p14:creationId xmlns:p14="http://schemas.microsoft.com/office/powerpoint/2010/main" val="21558071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0F85-2348-FE4E-98E9-692C0E4F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9837-CE3F-7248-8201-6AFE146D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Probably we want to remove macrophages and combine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7699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8EF497-38B9-1E4C-835A-E9CEC1B28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9030"/>
            <a:ext cx="10515600" cy="366452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338183-1FDA-3245-84E8-07EDF5F8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586602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F30D-362F-1043-BF05-67A6BFB7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 (z-score)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4B839B4-EADE-674D-9B2A-449379429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9340"/>
            <a:ext cx="10515600" cy="3563907"/>
          </a:xfrm>
        </p:spPr>
      </p:pic>
    </p:spTree>
    <p:extLst>
      <p:ext uri="{BB962C8B-B14F-4D97-AF65-F5344CB8AC3E}">
        <p14:creationId xmlns:p14="http://schemas.microsoft.com/office/powerpoint/2010/main" val="1417354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6DA602F6-5358-0043-B052-E08FEDB8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60" y="4087459"/>
            <a:ext cx="2694559" cy="2041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595337" y="356984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07C2373-E616-4B4D-AE62-62B3889D4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322" y="4109662"/>
            <a:ext cx="3652049" cy="2019465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ED91877-004C-194A-8BD4-C2A8E6F93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111" y="4047478"/>
            <a:ext cx="3823564" cy="2142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911462" y="3517857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9CA0-7DEA-9044-88A0-41B32D00FC05}"/>
              </a:ext>
            </a:extLst>
          </p:cNvPr>
          <p:cNvSpPr txBox="1"/>
          <p:nvPr/>
        </p:nvSpPr>
        <p:spPr>
          <a:xfrm>
            <a:off x="2719692" y="5519712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04693-1731-424E-95AB-49A153756223}"/>
              </a:ext>
            </a:extLst>
          </p:cNvPr>
          <p:cNvSpPr txBox="1"/>
          <p:nvPr/>
        </p:nvSpPr>
        <p:spPr>
          <a:xfrm>
            <a:off x="5440852" y="5537739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64FE4-20D9-9945-AA55-F6154C7791DB}"/>
              </a:ext>
            </a:extLst>
          </p:cNvPr>
          <p:cNvSpPr txBox="1"/>
          <p:nvPr/>
        </p:nvSpPr>
        <p:spPr>
          <a:xfrm>
            <a:off x="10068929" y="553773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583695" y="487570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859157" y="475222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498169" y="61168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4683062" y="61168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9120290" y="61168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F34E8B77-A37F-D449-AB7D-DA04123C3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718" y="431700"/>
            <a:ext cx="3508958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B65948-09F8-1F44-8F2E-74CC0370D162}"/>
              </a:ext>
            </a:extLst>
          </p:cNvPr>
          <p:cNvSpPr/>
          <p:nvPr/>
        </p:nvSpPr>
        <p:spPr>
          <a:xfrm>
            <a:off x="4905632" y="1198605"/>
            <a:ext cx="284206" cy="1322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22D33-3EDE-CC4E-BCF1-7EC9F403315B}"/>
              </a:ext>
            </a:extLst>
          </p:cNvPr>
          <p:cNvSpPr txBox="1"/>
          <p:nvPr/>
        </p:nvSpPr>
        <p:spPr>
          <a:xfrm rot="-5400000">
            <a:off x="-201050" y="48728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WGBS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BCC514-174C-C443-B661-A65621463AD4}"/>
              </a:ext>
            </a:extLst>
          </p:cNvPr>
          <p:cNvSpPr/>
          <p:nvPr/>
        </p:nvSpPr>
        <p:spPr>
          <a:xfrm>
            <a:off x="6178087" y="3237471"/>
            <a:ext cx="964118" cy="253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F00BD-C840-3748-8ECB-46D4E7DBF41E}"/>
              </a:ext>
            </a:extLst>
          </p:cNvPr>
          <p:cNvSpPr txBox="1"/>
          <p:nvPr/>
        </p:nvSpPr>
        <p:spPr>
          <a:xfrm>
            <a:off x="5978271" y="3200512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9B338-63DD-624F-979D-1256DCD3CCE1}"/>
              </a:ext>
            </a:extLst>
          </p:cNvPr>
          <p:cNvSpPr txBox="1"/>
          <p:nvPr/>
        </p:nvSpPr>
        <p:spPr>
          <a:xfrm rot="-5400000">
            <a:off x="3813366" y="1386897"/>
            <a:ext cx="20185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CSx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on RNA-seq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(LM22)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BAC149-3FEF-8D42-89EA-5D266FE732F1}"/>
              </a:ext>
            </a:extLst>
          </p:cNvPr>
          <p:cNvSpPr txBox="1"/>
          <p:nvPr/>
        </p:nvSpPr>
        <p:spPr>
          <a:xfrm>
            <a:off x="0" y="-22202"/>
            <a:ext cx="29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CBC/Clin Flow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560215-BD5D-AA4D-B65F-A4F855DD2012}"/>
              </a:ext>
            </a:extLst>
          </p:cNvPr>
          <p:cNvSpPr txBox="1"/>
          <p:nvPr/>
        </p:nvSpPr>
        <p:spPr>
          <a:xfrm>
            <a:off x="4866687" y="3517857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</p:spTree>
    <p:extLst>
      <p:ext uri="{BB962C8B-B14F-4D97-AF65-F5344CB8AC3E}">
        <p14:creationId xmlns:p14="http://schemas.microsoft.com/office/powerpoint/2010/main" val="30835042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AE4E-3003-CA45-A43B-DAED084E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Ranking PELT DMR</a:t>
            </a:r>
          </a:p>
        </p:txBody>
      </p:sp>
    </p:spTree>
    <p:extLst>
      <p:ext uri="{BB962C8B-B14F-4D97-AF65-F5344CB8AC3E}">
        <p14:creationId xmlns:p14="http://schemas.microsoft.com/office/powerpoint/2010/main" val="14659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18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5282996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1795869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2409097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3286810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3962157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4698301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1621498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299374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215887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8358046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8958084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4232663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8209052" y="1999815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CD8 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014170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4558061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3796058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071125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2333837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C826BE-698F-084D-9486-1D93294584AE}"/>
              </a:ext>
            </a:extLst>
          </p:cNvPr>
          <p:cNvSpPr/>
          <p:nvPr/>
        </p:nvSpPr>
        <p:spPr>
          <a:xfrm>
            <a:off x="94689" y="2295474"/>
            <a:ext cx="10408920" cy="135502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771013-A749-FF4C-BAAF-799A8FD02950}"/>
              </a:ext>
            </a:extLst>
          </p:cNvPr>
          <p:cNvSpPr/>
          <p:nvPr/>
        </p:nvSpPr>
        <p:spPr>
          <a:xfrm>
            <a:off x="90565" y="3657600"/>
            <a:ext cx="10408920" cy="90640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B698F4-648A-F54A-A478-74AC7A19E85C}"/>
              </a:ext>
            </a:extLst>
          </p:cNvPr>
          <p:cNvSpPr txBox="1"/>
          <p:nvPr/>
        </p:nvSpPr>
        <p:spPr>
          <a:xfrm>
            <a:off x="4715845" y="93071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466973-E204-2544-BB77-3D198F5D2769}"/>
              </a:ext>
            </a:extLst>
          </p:cNvPr>
          <p:cNvSpPr/>
          <p:nvPr/>
        </p:nvSpPr>
        <p:spPr>
          <a:xfrm>
            <a:off x="87501" y="4581094"/>
            <a:ext cx="10408920" cy="594815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909C28-7E5F-B04A-AA59-780103CB189F}"/>
              </a:ext>
            </a:extLst>
          </p:cNvPr>
          <p:cNvSpPr txBox="1"/>
          <p:nvPr/>
        </p:nvSpPr>
        <p:spPr>
          <a:xfrm>
            <a:off x="10533476" y="1798905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delta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0128F-FB03-4E46-85A4-0DD2D8751C40}"/>
              </a:ext>
            </a:extLst>
          </p:cNvPr>
          <p:cNvSpPr txBox="1"/>
          <p:nvPr/>
        </p:nvSpPr>
        <p:spPr>
          <a:xfrm>
            <a:off x="10546013" y="3013810"/>
            <a:ext cx="7104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-0.4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-0.3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-0.35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5B82DE-A35F-454A-AB70-F3FF01097A33}"/>
              </a:ext>
            </a:extLst>
          </p:cNvPr>
          <p:cNvCxnSpPr>
            <a:cxnSpLocks/>
          </p:cNvCxnSpPr>
          <p:nvPr/>
        </p:nvCxnSpPr>
        <p:spPr>
          <a:xfrm flipH="1">
            <a:off x="5998871" y="222461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0591D-C5A8-3844-858F-4D6F49FCE33D}"/>
              </a:ext>
            </a:extLst>
          </p:cNvPr>
          <p:cNvCxnSpPr>
            <a:cxnSpLocks/>
          </p:cNvCxnSpPr>
          <p:nvPr/>
        </p:nvCxnSpPr>
        <p:spPr>
          <a:xfrm flipH="1">
            <a:off x="6753432" y="223204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4C54EE-82A7-9947-B198-2926FF5D1F03}"/>
              </a:ext>
            </a:extLst>
          </p:cNvPr>
          <p:cNvCxnSpPr>
            <a:cxnSpLocks/>
          </p:cNvCxnSpPr>
          <p:nvPr/>
        </p:nvCxnSpPr>
        <p:spPr>
          <a:xfrm flipH="1">
            <a:off x="7485693" y="222833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73D509-5284-3F4B-BFA4-6735C14CA06A}"/>
              </a:ext>
            </a:extLst>
          </p:cNvPr>
          <p:cNvSpPr txBox="1"/>
          <p:nvPr/>
        </p:nvSpPr>
        <p:spPr>
          <a:xfrm>
            <a:off x="5429313" y="199188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3DE974-15E7-6349-BA3E-30AC760FE80F}"/>
              </a:ext>
            </a:extLst>
          </p:cNvPr>
          <p:cNvSpPr txBox="1"/>
          <p:nvPr/>
        </p:nvSpPr>
        <p:spPr>
          <a:xfrm>
            <a:off x="6138673" y="19998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DF56E2-B791-E441-85B0-7C11DEE38EA6}"/>
              </a:ext>
            </a:extLst>
          </p:cNvPr>
          <p:cNvSpPr txBox="1"/>
          <p:nvPr/>
        </p:nvSpPr>
        <p:spPr>
          <a:xfrm>
            <a:off x="6904058" y="200727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244D3D-5016-E14B-A599-667CB3377273}"/>
              </a:ext>
            </a:extLst>
          </p:cNvPr>
          <p:cNvSpPr txBox="1"/>
          <p:nvPr/>
        </p:nvSpPr>
        <p:spPr>
          <a:xfrm>
            <a:off x="7580284" y="20072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692D8-7E6F-0B47-9765-B9CD7670155A}"/>
              </a:ext>
            </a:extLst>
          </p:cNvPr>
          <p:cNvSpPr txBox="1"/>
          <p:nvPr/>
        </p:nvSpPr>
        <p:spPr>
          <a:xfrm>
            <a:off x="11412979" y="1812558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= ?</a:t>
            </a:r>
          </a:p>
        </p:txBody>
      </p:sp>
    </p:spTree>
    <p:extLst>
      <p:ext uri="{BB962C8B-B14F-4D97-AF65-F5344CB8AC3E}">
        <p14:creationId xmlns:p14="http://schemas.microsoft.com/office/powerpoint/2010/main" val="229858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4" grpId="0" animBg="1"/>
      <p:bldP spid="26" grpId="0"/>
      <p:bldP spid="2" grpId="0"/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4625-DCE4-AB43-99B1-7BE6C9DA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6E9A1-E194-7744-845A-E0C2F1FB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45" y="1960562"/>
            <a:ext cx="4396273" cy="4351338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metilene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on every PELT segment separately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Make sure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meteline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outputs exactly same PELT segment (by dynamically changing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meteline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parameter)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7465C6CF-F4C2-0442-8536-385A19B8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18" y="1884782"/>
            <a:ext cx="6188196" cy="40713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26E079-3578-4246-A474-FB8E5AE30D1F}"/>
              </a:ext>
            </a:extLst>
          </p:cNvPr>
          <p:cNvSpPr/>
          <p:nvPr/>
        </p:nvSpPr>
        <p:spPr>
          <a:xfrm>
            <a:off x="5309118" y="3088888"/>
            <a:ext cx="4325536" cy="234175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4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18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5282996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1795869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2409097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3286810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3962157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4698301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1621498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299374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215887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8358046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8958084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4232663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8209052" y="1999815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CD8 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014170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4558061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3796058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071125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2333837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C826BE-698F-084D-9486-1D93294584AE}"/>
              </a:ext>
            </a:extLst>
          </p:cNvPr>
          <p:cNvSpPr/>
          <p:nvPr/>
        </p:nvSpPr>
        <p:spPr>
          <a:xfrm>
            <a:off x="94689" y="2295474"/>
            <a:ext cx="10408920" cy="135502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771013-A749-FF4C-BAAF-799A8FD02950}"/>
              </a:ext>
            </a:extLst>
          </p:cNvPr>
          <p:cNvSpPr/>
          <p:nvPr/>
        </p:nvSpPr>
        <p:spPr>
          <a:xfrm>
            <a:off x="90565" y="3657600"/>
            <a:ext cx="10408920" cy="90640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B698F4-648A-F54A-A478-74AC7A19E85C}"/>
              </a:ext>
            </a:extLst>
          </p:cNvPr>
          <p:cNvSpPr txBox="1"/>
          <p:nvPr/>
        </p:nvSpPr>
        <p:spPr>
          <a:xfrm>
            <a:off x="4715845" y="93071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466973-E204-2544-BB77-3D198F5D2769}"/>
              </a:ext>
            </a:extLst>
          </p:cNvPr>
          <p:cNvSpPr/>
          <p:nvPr/>
        </p:nvSpPr>
        <p:spPr>
          <a:xfrm>
            <a:off x="87501" y="4581094"/>
            <a:ext cx="10408920" cy="594815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909C28-7E5F-B04A-AA59-780103CB189F}"/>
              </a:ext>
            </a:extLst>
          </p:cNvPr>
          <p:cNvSpPr txBox="1"/>
          <p:nvPr/>
        </p:nvSpPr>
        <p:spPr>
          <a:xfrm>
            <a:off x="10533476" y="1798905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delta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5B82DE-A35F-454A-AB70-F3FF01097A33}"/>
              </a:ext>
            </a:extLst>
          </p:cNvPr>
          <p:cNvCxnSpPr>
            <a:cxnSpLocks/>
          </p:cNvCxnSpPr>
          <p:nvPr/>
        </p:nvCxnSpPr>
        <p:spPr>
          <a:xfrm flipH="1">
            <a:off x="5998871" y="222461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0591D-C5A8-3844-858F-4D6F49FCE33D}"/>
              </a:ext>
            </a:extLst>
          </p:cNvPr>
          <p:cNvCxnSpPr>
            <a:cxnSpLocks/>
          </p:cNvCxnSpPr>
          <p:nvPr/>
        </p:nvCxnSpPr>
        <p:spPr>
          <a:xfrm flipH="1">
            <a:off x="6753432" y="223204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4C54EE-82A7-9947-B198-2926FF5D1F03}"/>
              </a:ext>
            </a:extLst>
          </p:cNvPr>
          <p:cNvCxnSpPr>
            <a:cxnSpLocks/>
          </p:cNvCxnSpPr>
          <p:nvPr/>
        </p:nvCxnSpPr>
        <p:spPr>
          <a:xfrm flipH="1">
            <a:off x="7485693" y="222833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73D509-5284-3F4B-BFA4-6735C14CA06A}"/>
              </a:ext>
            </a:extLst>
          </p:cNvPr>
          <p:cNvSpPr txBox="1"/>
          <p:nvPr/>
        </p:nvSpPr>
        <p:spPr>
          <a:xfrm>
            <a:off x="5429313" y="199188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3DE974-15E7-6349-BA3E-30AC760FE80F}"/>
              </a:ext>
            </a:extLst>
          </p:cNvPr>
          <p:cNvSpPr txBox="1"/>
          <p:nvPr/>
        </p:nvSpPr>
        <p:spPr>
          <a:xfrm>
            <a:off x="6138673" y="19998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DF56E2-B791-E441-85B0-7C11DEE38EA6}"/>
              </a:ext>
            </a:extLst>
          </p:cNvPr>
          <p:cNvSpPr txBox="1"/>
          <p:nvPr/>
        </p:nvSpPr>
        <p:spPr>
          <a:xfrm>
            <a:off x="6904058" y="200727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244D3D-5016-E14B-A599-667CB3377273}"/>
              </a:ext>
            </a:extLst>
          </p:cNvPr>
          <p:cNvSpPr txBox="1"/>
          <p:nvPr/>
        </p:nvSpPr>
        <p:spPr>
          <a:xfrm>
            <a:off x="7580284" y="20072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692D8-7E6F-0B47-9765-B9CD7670155A}"/>
              </a:ext>
            </a:extLst>
          </p:cNvPr>
          <p:cNvSpPr txBox="1"/>
          <p:nvPr/>
        </p:nvSpPr>
        <p:spPr>
          <a:xfrm>
            <a:off x="11412979" y="1812558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C1FB9-403A-1446-B491-8F24E6175C16}"/>
              </a:ext>
            </a:extLst>
          </p:cNvPr>
          <p:cNvSpPr txBox="1"/>
          <p:nvPr/>
        </p:nvSpPr>
        <p:spPr>
          <a:xfrm>
            <a:off x="11172762" y="2832217"/>
            <a:ext cx="8066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2.95E-15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1.69E-06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1.28E-08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BD2080-E184-9143-994C-13F176599C9C}"/>
              </a:ext>
            </a:extLst>
          </p:cNvPr>
          <p:cNvSpPr txBox="1"/>
          <p:nvPr/>
        </p:nvSpPr>
        <p:spPr>
          <a:xfrm>
            <a:off x="10546013" y="2844494"/>
            <a:ext cx="5341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-0.4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-0.3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-0.35</a:t>
            </a:r>
          </a:p>
        </p:txBody>
      </p:sp>
    </p:spTree>
    <p:extLst>
      <p:ext uri="{BB962C8B-B14F-4D97-AF65-F5344CB8AC3E}">
        <p14:creationId xmlns:p14="http://schemas.microsoft.com/office/powerpoint/2010/main" val="33443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18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5282996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1795869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2409097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3286810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3962157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4698301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1621498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299374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215887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8358046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8958084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4232663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8209052" y="1999815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CD8 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014170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4558061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3796058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071125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2333837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C826BE-698F-084D-9486-1D93294584AE}"/>
              </a:ext>
            </a:extLst>
          </p:cNvPr>
          <p:cNvSpPr/>
          <p:nvPr/>
        </p:nvSpPr>
        <p:spPr>
          <a:xfrm>
            <a:off x="94689" y="2295474"/>
            <a:ext cx="10408920" cy="135502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771013-A749-FF4C-BAAF-799A8FD02950}"/>
              </a:ext>
            </a:extLst>
          </p:cNvPr>
          <p:cNvSpPr/>
          <p:nvPr/>
        </p:nvSpPr>
        <p:spPr>
          <a:xfrm>
            <a:off x="90565" y="3657600"/>
            <a:ext cx="10408920" cy="90640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B698F4-648A-F54A-A478-74AC7A19E85C}"/>
              </a:ext>
            </a:extLst>
          </p:cNvPr>
          <p:cNvSpPr txBox="1"/>
          <p:nvPr/>
        </p:nvSpPr>
        <p:spPr>
          <a:xfrm>
            <a:off x="4715845" y="93071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466973-E204-2544-BB77-3D198F5D2769}"/>
              </a:ext>
            </a:extLst>
          </p:cNvPr>
          <p:cNvSpPr/>
          <p:nvPr/>
        </p:nvSpPr>
        <p:spPr>
          <a:xfrm>
            <a:off x="87501" y="4581094"/>
            <a:ext cx="10408920" cy="594815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909C28-7E5F-B04A-AA59-780103CB189F}"/>
              </a:ext>
            </a:extLst>
          </p:cNvPr>
          <p:cNvSpPr txBox="1"/>
          <p:nvPr/>
        </p:nvSpPr>
        <p:spPr>
          <a:xfrm>
            <a:off x="9950894" y="1798905"/>
            <a:ext cx="1476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“Closest” delta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0128F-FB03-4E46-85A4-0DD2D8751C40}"/>
              </a:ext>
            </a:extLst>
          </p:cNvPr>
          <p:cNvSpPr txBox="1"/>
          <p:nvPr/>
        </p:nvSpPr>
        <p:spPr>
          <a:xfrm>
            <a:off x="10571733" y="2847131"/>
            <a:ext cx="5341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-0.24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0.22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-0.15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5B82DE-A35F-454A-AB70-F3FF01097A33}"/>
              </a:ext>
            </a:extLst>
          </p:cNvPr>
          <p:cNvCxnSpPr>
            <a:cxnSpLocks/>
          </p:cNvCxnSpPr>
          <p:nvPr/>
        </p:nvCxnSpPr>
        <p:spPr>
          <a:xfrm flipH="1">
            <a:off x="5998871" y="222461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0591D-C5A8-3844-858F-4D6F49FCE33D}"/>
              </a:ext>
            </a:extLst>
          </p:cNvPr>
          <p:cNvCxnSpPr>
            <a:cxnSpLocks/>
          </p:cNvCxnSpPr>
          <p:nvPr/>
        </p:nvCxnSpPr>
        <p:spPr>
          <a:xfrm flipH="1">
            <a:off x="6753432" y="223204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4C54EE-82A7-9947-B198-2926FF5D1F03}"/>
              </a:ext>
            </a:extLst>
          </p:cNvPr>
          <p:cNvCxnSpPr>
            <a:cxnSpLocks/>
          </p:cNvCxnSpPr>
          <p:nvPr/>
        </p:nvCxnSpPr>
        <p:spPr>
          <a:xfrm flipH="1">
            <a:off x="7485693" y="222833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73D509-5284-3F4B-BFA4-6735C14CA06A}"/>
              </a:ext>
            </a:extLst>
          </p:cNvPr>
          <p:cNvSpPr txBox="1"/>
          <p:nvPr/>
        </p:nvSpPr>
        <p:spPr>
          <a:xfrm>
            <a:off x="5429313" y="199188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3DE974-15E7-6349-BA3E-30AC760FE80F}"/>
              </a:ext>
            </a:extLst>
          </p:cNvPr>
          <p:cNvSpPr txBox="1"/>
          <p:nvPr/>
        </p:nvSpPr>
        <p:spPr>
          <a:xfrm>
            <a:off x="6138673" y="1999814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DF56E2-B791-E441-85B0-7C11DEE38EA6}"/>
              </a:ext>
            </a:extLst>
          </p:cNvPr>
          <p:cNvSpPr txBox="1"/>
          <p:nvPr/>
        </p:nvSpPr>
        <p:spPr>
          <a:xfrm>
            <a:off x="6904058" y="200727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244D3D-5016-E14B-A599-667CB3377273}"/>
              </a:ext>
            </a:extLst>
          </p:cNvPr>
          <p:cNvSpPr txBox="1"/>
          <p:nvPr/>
        </p:nvSpPr>
        <p:spPr>
          <a:xfrm>
            <a:off x="7580284" y="2007275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692D8-7E6F-0B47-9765-B9CD7670155A}"/>
              </a:ext>
            </a:extLst>
          </p:cNvPr>
          <p:cNvSpPr txBox="1"/>
          <p:nvPr/>
        </p:nvSpPr>
        <p:spPr>
          <a:xfrm>
            <a:off x="11412979" y="1812558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C1FB9-403A-1446-B491-8F24E6175C16}"/>
              </a:ext>
            </a:extLst>
          </p:cNvPr>
          <p:cNvSpPr txBox="1"/>
          <p:nvPr/>
        </p:nvSpPr>
        <p:spPr>
          <a:xfrm>
            <a:off x="11172762" y="2832217"/>
            <a:ext cx="8066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2.95E-15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1.69E-06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1.28E-08</a:t>
            </a:r>
          </a:p>
        </p:txBody>
      </p:sp>
    </p:spTree>
    <p:extLst>
      <p:ext uri="{BB962C8B-B14F-4D97-AF65-F5344CB8AC3E}">
        <p14:creationId xmlns:p14="http://schemas.microsoft.com/office/powerpoint/2010/main" val="38320622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505B8-D34D-C94E-9CF4-5754CCBEB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FEF196-D50A-CE45-9278-32711CA75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751" y="2391146"/>
            <a:ext cx="4805091" cy="3308696"/>
          </a:xfrm>
        </p:spPr>
      </p:pic>
    </p:spTree>
    <p:extLst>
      <p:ext uri="{BB962C8B-B14F-4D97-AF65-F5344CB8AC3E}">
        <p14:creationId xmlns:p14="http://schemas.microsoft.com/office/powerpoint/2010/main" val="36580999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2F8-2F50-DC4F-B018-E740761A2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297" y="1431283"/>
            <a:ext cx="12472086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Diagnosis of 13 cell types reference</a:t>
            </a:r>
          </a:p>
        </p:txBody>
      </p:sp>
    </p:spTree>
    <p:extLst>
      <p:ext uri="{BB962C8B-B14F-4D97-AF65-F5344CB8AC3E}">
        <p14:creationId xmlns:p14="http://schemas.microsoft.com/office/powerpoint/2010/main" val="1172964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EDB3-305A-8047-824A-98E5A2ED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4" y="21674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13 cell types Reference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99ECD48-67E6-9D4D-BB71-831469FA9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185" y="1470875"/>
            <a:ext cx="4746069" cy="4947826"/>
          </a:xfrm>
        </p:spPr>
      </p:pic>
    </p:spTree>
    <p:extLst>
      <p:ext uri="{BB962C8B-B14F-4D97-AF65-F5344CB8AC3E}">
        <p14:creationId xmlns:p14="http://schemas.microsoft.com/office/powerpoint/2010/main" val="34987258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map&#10;&#10;Description automatically generated">
            <a:extLst>
              <a:ext uri="{FF2B5EF4-FFF2-40B4-BE49-F238E27FC236}">
                <a16:creationId xmlns:a16="http://schemas.microsoft.com/office/drawing/2014/main" id="{7C6A5B6E-C0BE-0E43-911E-B9DC05B5D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94" y="365125"/>
            <a:ext cx="10984506" cy="61277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B353B-1760-9444-B558-E9341001C6FF}"/>
              </a:ext>
            </a:extLst>
          </p:cNvPr>
          <p:cNvSpPr/>
          <p:nvPr/>
        </p:nvSpPr>
        <p:spPr>
          <a:xfrm>
            <a:off x="481913" y="365125"/>
            <a:ext cx="3150973" cy="1809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E0ECC-C2D0-7E4B-B8FB-8493B32B1DBF}"/>
              </a:ext>
            </a:extLst>
          </p:cNvPr>
          <p:cNvSpPr txBox="1"/>
          <p:nvPr/>
        </p:nvSpPr>
        <p:spPr>
          <a:xfrm>
            <a:off x="692111" y="112515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Silico performance</a:t>
            </a:r>
          </a:p>
        </p:txBody>
      </p:sp>
    </p:spTree>
    <p:extLst>
      <p:ext uri="{BB962C8B-B14F-4D97-AF65-F5344CB8AC3E}">
        <p14:creationId xmlns:p14="http://schemas.microsoft.com/office/powerpoint/2010/main" val="15400541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8841-4FDD-DF48-A27A-78E3516BD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559" y="119000"/>
            <a:ext cx="12591535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Read counting using 13 cell type reference on bulk PBMC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64689281-1486-DC41-8D2D-7B2DE01CA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090" y="1320005"/>
            <a:ext cx="9642236" cy="492809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5F0D2-834D-F248-B3C3-B6B1D8B5334A}"/>
              </a:ext>
            </a:extLst>
          </p:cNvPr>
          <p:cNvSpPr txBox="1"/>
          <p:nvPr/>
        </p:nvSpPr>
        <p:spPr>
          <a:xfrm>
            <a:off x="1756971" y="6172971"/>
            <a:ext cx="982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cell types show correlation.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Monocytes are underestimated in read counting</a:t>
            </a:r>
          </a:p>
        </p:txBody>
      </p:sp>
    </p:spTree>
    <p:extLst>
      <p:ext uri="{BB962C8B-B14F-4D97-AF65-F5344CB8AC3E}">
        <p14:creationId xmlns:p14="http://schemas.microsoft.com/office/powerpoint/2010/main" val="173921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0A30537F-D7D6-B240-87A3-A605EA685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65525"/>
            <a:ext cx="10515600" cy="3017930"/>
          </a:xfr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B4D13903-33AC-514D-AF4D-B6D7C3CD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255" y="480871"/>
            <a:ext cx="385367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A2BCF-D853-1646-BDD2-8E5F098A8EEE}"/>
              </a:ext>
            </a:extLst>
          </p:cNvPr>
          <p:cNvSpPr txBox="1"/>
          <p:nvPr/>
        </p:nvSpPr>
        <p:spPr>
          <a:xfrm>
            <a:off x="0" y="-22202"/>
            <a:ext cx="29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CBC/Clin Flow</a:t>
            </a:r>
          </a:p>
        </p:txBody>
      </p:sp>
    </p:spTree>
    <p:extLst>
      <p:ext uri="{BB962C8B-B14F-4D97-AF65-F5344CB8AC3E}">
        <p14:creationId xmlns:p14="http://schemas.microsoft.com/office/powerpoint/2010/main" val="39288777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6842-45E4-E445-9C71-AE642470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60"/>
            <a:ext cx="10515600" cy="623014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Performance of 6 cell types and 13 cell types reference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(Absolute read counting)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8A60C45-70BC-3242-BE71-591AB2120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0617" y="1445739"/>
            <a:ext cx="4529832" cy="243495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7CB8432-588A-9D45-A483-565D668B6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052" y="1472674"/>
            <a:ext cx="4529832" cy="2476669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34BE90F7-8EC4-B640-BAD2-99CE65104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724" y="3965492"/>
            <a:ext cx="4846489" cy="2595944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4653B872-F202-E447-B319-B3F85FE6C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33" y="4051991"/>
            <a:ext cx="4543686" cy="24429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F2F05B-15F0-3B48-A935-03E5849AD20E}"/>
              </a:ext>
            </a:extLst>
          </p:cNvPr>
          <p:cNvSpPr txBox="1"/>
          <p:nvPr/>
        </p:nvSpPr>
        <p:spPr>
          <a:xfrm rot="-5400000">
            <a:off x="-1119080" y="2106930"/>
            <a:ext cx="287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 cell types reference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1CDD7-2603-C744-A605-AB63752246F7}"/>
              </a:ext>
            </a:extLst>
          </p:cNvPr>
          <p:cNvSpPr txBox="1"/>
          <p:nvPr/>
        </p:nvSpPr>
        <p:spPr>
          <a:xfrm rot="-5400000">
            <a:off x="-895946" y="4913561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cell types reference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(previous result)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C1185-33DA-E243-8831-67602D20DB07}"/>
              </a:ext>
            </a:extLst>
          </p:cNvPr>
          <p:cNvSpPr txBox="1"/>
          <p:nvPr/>
        </p:nvSpPr>
        <p:spPr>
          <a:xfrm>
            <a:off x="1154780" y="845014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Batch1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15x, input ~ 25ng)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1A15A-6C59-8742-9BD7-E0FC38A846FD}"/>
              </a:ext>
            </a:extLst>
          </p:cNvPr>
          <p:cNvSpPr txBox="1"/>
          <p:nvPr/>
        </p:nvSpPr>
        <p:spPr>
          <a:xfrm>
            <a:off x="7737572" y="922519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Batch2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30x, input ~ 100ng)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5401E-FFBC-8645-86A9-4BA57768AF0B}"/>
              </a:ext>
            </a:extLst>
          </p:cNvPr>
          <p:cNvSpPr txBox="1"/>
          <p:nvPr/>
        </p:nvSpPr>
        <p:spPr>
          <a:xfrm>
            <a:off x="1435009" y="642560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CCB6A-7585-C547-AB21-80CA141E2937}"/>
              </a:ext>
            </a:extLst>
          </p:cNvPr>
          <p:cNvSpPr txBox="1"/>
          <p:nvPr/>
        </p:nvSpPr>
        <p:spPr>
          <a:xfrm>
            <a:off x="8185924" y="64949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EEC62-7E2D-BB43-9129-ED20AD7F5430}"/>
              </a:ext>
            </a:extLst>
          </p:cNvPr>
          <p:cNvSpPr txBox="1"/>
          <p:nvPr/>
        </p:nvSpPr>
        <p:spPr>
          <a:xfrm>
            <a:off x="3840131" y="828865"/>
            <a:ext cx="428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Mono of 13 cell types reference seems problematic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3E58F9-EF53-624F-8F18-ABE70F799385}"/>
              </a:ext>
            </a:extLst>
          </p:cNvPr>
          <p:cNvSpPr txBox="1"/>
          <p:nvPr/>
        </p:nvSpPr>
        <p:spPr>
          <a:xfrm>
            <a:off x="2942319" y="3302069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0.51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9DF3E3-EB38-4F47-BF73-0639963DB515}"/>
              </a:ext>
            </a:extLst>
          </p:cNvPr>
          <p:cNvSpPr txBox="1"/>
          <p:nvPr/>
        </p:nvSpPr>
        <p:spPr>
          <a:xfrm>
            <a:off x="2942319" y="5940356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0.89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4F971F-38A9-FC41-85D5-576036E4A962}"/>
              </a:ext>
            </a:extLst>
          </p:cNvPr>
          <p:cNvSpPr txBox="1"/>
          <p:nvPr/>
        </p:nvSpPr>
        <p:spPr>
          <a:xfrm>
            <a:off x="9592247" y="3354913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0.67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0BE545-F5B9-8142-8668-FE7613FDD486}"/>
              </a:ext>
            </a:extLst>
          </p:cNvPr>
          <p:cNvSpPr txBox="1"/>
          <p:nvPr/>
        </p:nvSpPr>
        <p:spPr>
          <a:xfrm>
            <a:off x="9579818" y="5884327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0.95</a:t>
            </a:r>
          </a:p>
        </p:txBody>
      </p:sp>
    </p:spTree>
    <p:extLst>
      <p:ext uri="{BB962C8B-B14F-4D97-AF65-F5344CB8AC3E}">
        <p14:creationId xmlns:p14="http://schemas.microsoft.com/office/powerpoint/2010/main" val="15972446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16C9307-4232-394F-91B0-4ABA69BC5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6065" y="3920960"/>
            <a:ext cx="4794912" cy="2571915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A56F9B2-A53B-1246-9B85-697DD4563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76" y="3920960"/>
            <a:ext cx="4857655" cy="257191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3B3989D-4D9A-924C-90D9-3ABF69CEE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772" y="1364164"/>
            <a:ext cx="4329128" cy="232381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8999C70-AED2-7946-9B25-5012AAEE2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45" y="1386177"/>
            <a:ext cx="4627486" cy="25244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8954BDE-F721-1B49-B533-EAFDA6C15DF3}"/>
              </a:ext>
            </a:extLst>
          </p:cNvPr>
          <p:cNvSpPr txBox="1">
            <a:spLocks/>
          </p:cNvSpPr>
          <p:nvPr/>
        </p:nvSpPr>
        <p:spPr>
          <a:xfrm>
            <a:off x="838200" y="63060"/>
            <a:ext cx="10515600" cy="623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Performance of 6 cell types and 13 cell types reference</a:t>
            </a:r>
            <a:b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(Absolute read counting)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139AE-8C8D-F04E-B0CC-7BF334C5ABA4}"/>
              </a:ext>
            </a:extLst>
          </p:cNvPr>
          <p:cNvSpPr txBox="1"/>
          <p:nvPr/>
        </p:nvSpPr>
        <p:spPr>
          <a:xfrm>
            <a:off x="5161234" y="75444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Mono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C0951-60C5-9E40-B413-59806D7D686E}"/>
              </a:ext>
            </a:extLst>
          </p:cNvPr>
          <p:cNvSpPr txBox="1"/>
          <p:nvPr/>
        </p:nvSpPr>
        <p:spPr>
          <a:xfrm rot="-5400000">
            <a:off x="-946085" y="2193425"/>
            <a:ext cx="287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 cell types reference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61C33A-A5F2-4B41-AA84-9DF9AD6659F7}"/>
              </a:ext>
            </a:extLst>
          </p:cNvPr>
          <p:cNvSpPr txBox="1"/>
          <p:nvPr/>
        </p:nvSpPr>
        <p:spPr>
          <a:xfrm rot="-5400000">
            <a:off x="-722951" y="5000056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cell types reference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(previous result)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08D42D-3B0E-504A-9A4B-3E6C142C17CF}"/>
              </a:ext>
            </a:extLst>
          </p:cNvPr>
          <p:cNvSpPr txBox="1"/>
          <p:nvPr/>
        </p:nvSpPr>
        <p:spPr>
          <a:xfrm>
            <a:off x="1347814" y="626663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Batch1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15x, input ~ 25ng)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1C512-F499-A949-8B4B-B24FE1A965D1}"/>
              </a:ext>
            </a:extLst>
          </p:cNvPr>
          <p:cNvSpPr txBox="1"/>
          <p:nvPr/>
        </p:nvSpPr>
        <p:spPr>
          <a:xfrm>
            <a:off x="7897437" y="652686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Batch2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30x, input ~ 100ng)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946735-87D6-FA41-973D-C5A592FD3144}"/>
              </a:ext>
            </a:extLst>
          </p:cNvPr>
          <p:cNvSpPr txBox="1"/>
          <p:nvPr/>
        </p:nvSpPr>
        <p:spPr>
          <a:xfrm>
            <a:off x="1646480" y="639952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D4D6F-8254-C648-9235-869000B25542}"/>
              </a:ext>
            </a:extLst>
          </p:cNvPr>
          <p:cNvSpPr txBox="1"/>
          <p:nvPr/>
        </p:nvSpPr>
        <p:spPr>
          <a:xfrm>
            <a:off x="8194825" y="641702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B05E6D-A3F5-464A-A1E4-6C1348A55302}"/>
              </a:ext>
            </a:extLst>
          </p:cNvPr>
          <p:cNvSpPr txBox="1"/>
          <p:nvPr/>
        </p:nvSpPr>
        <p:spPr>
          <a:xfrm>
            <a:off x="3115317" y="3302069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0.85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EEC246-5605-8643-A573-B2C1B4662A80}"/>
              </a:ext>
            </a:extLst>
          </p:cNvPr>
          <p:cNvSpPr txBox="1"/>
          <p:nvPr/>
        </p:nvSpPr>
        <p:spPr>
          <a:xfrm>
            <a:off x="3053532" y="5940356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0.91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3E88A-6887-4B4D-85A5-08063F15F202}"/>
              </a:ext>
            </a:extLst>
          </p:cNvPr>
          <p:cNvSpPr txBox="1"/>
          <p:nvPr/>
        </p:nvSpPr>
        <p:spPr>
          <a:xfrm>
            <a:off x="9592247" y="3157203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0.87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363A63-341D-324B-B81C-B0C41FC08E62}"/>
              </a:ext>
            </a:extLst>
          </p:cNvPr>
          <p:cNvSpPr txBox="1"/>
          <p:nvPr/>
        </p:nvSpPr>
        <p:spPr>
          <a:xfrm>
            <a:off x="9579818" y="5884327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0.87</a:t>
            </a:r>
          </a:p>
        </p:txBody>
      </p:sp>
    </p:spTree>
    <p:extLst>
      <p:ext uri="{BB962C8B-B14F-4D97-AF65-F5344CB8AC3E}">
        <p14:creationId xmlns:p14="http://schemas.microsoft.com/office/powerpoint/2010/main" val="8715402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EDB3-305A-8047-824A-98E5A2ED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4" y="21674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13 cell types Reference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99ECD48-67E6-9D4D-BB71-831469FA9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185" y="1470875"/>
            <a:ext cx="4746069" cy="494782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A14210-7E2F-3D48-85C4-828608833418}"/>
              </a:ext>
            </a:extLst>
          </p:cNvPr>
          <p:cNvSpPr/>
          <p:nvPr/>
        </p:nvSpPr>
        <p:spPr>
          <a:xfrm>
            <a:off x="4423009" y="2448910"/>
            <a:ext cx="1429406" cy="1397876"/>
          </a:xfrm>
          <a:prstGeom prst="rect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F7BD3-BD72-F641-93D0-5C8DBF80A3A8}"/>
              </a:ext>
            </a:extLst>
          </p:cNvPr>
          <p:cNvSpPr/>
          <p:nvPr/>
        </p:nvSpPr>
        <p:spPr>
          <a:xfrm>
            <a:off x="3659847" y="4917233"/>
            <a:ext cx="4672391" cy="755779"/>
          </a:xfrm>
          <a:prstGeom prst="rect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627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map&#10;&#10;Description automatically generated">
            <a:extLst>
              <a:ext uri="{FF2B5EF4-FFF2-40B4-BE49-F238E27FC236}">
                <a16:creationId xmlns:a16="http://schemas.microsoft.com/office/drawing/2014/main" id="{7C6A5B6E-C0BE-0E43-911E-B9DC05B5D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94" y="365125"/>
            <a:ext cx="10984506" cy="61277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B353B-1760-9444-B558-E9341001C6FF}"/>
              </a:ext>
            </a:extLst>
          </p:cNvPr>
          <p:cNvSpPr/>
          <p:nvPr/>
        </p:nvSpPr>
        <p:spPr>
          <a:xfrm>
            <a:off x="481913" y="365125"/>
            <a:ext cx="3150973" cy="1809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802D96-A1AC-E54B-BE6A-ECB54BD80366}"/>
              </a:ext>
            </a:extLst>
          </p:cNvPr>
          <p:cNvSpPr/>
          <p:nvPr/>
        </p:nvSpPr>
        <p:spPr>
          <a:xfrm>
            <a:off x="3546389" y="247135"/>
            <a:ext cx="6932141" cy="212536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4B886A-B480-9A4A-BB75-B7A6C6948584}"/>
              </a:ext>
            </a:extLst>
          </p:cNvPr>
          <p:cNvSpPr/>
          <p:nvPr/>
        </p:nvSpPr>
        <p:spPr>
          <a:xfrm>
            <a:off x="6993924" y="2372497"/>
            <a:ext cx="2141839" cy="2045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E0ECC-C2D0-7E4B-B8FB-8493B32B1DBF}"/>
              </a:ext>
            </a:extLst>
          </p:cNvPr>
          <p:cNvSpPr txBox="1"/>
          <p:nvPr/>
        </p:nvSpPr>
        <p:spPr>
          <a:xfrm>
            <a:off x="692111" y="112515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Silico performance</a:t>
            </a:r>
          </a:p>
        </p:txBody>
      </p:sp>
    </p:spTree>
    <p:extLst>
      <p:ext uri="{BB962C8B-B14F-4D97-AF65-F5344CB8AC3E}">
        <p14:creationId xmlns:p14="http://schemas.microsoft.com/office/powerpoint/2010/main" val="42728216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8E970-A647-9249-922C-BC63C0D6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119" y="454885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silico performance shows that Mono is not doing great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 naïve approach, I just combined Mono (Mn), M0, M1 and M2 of read counting estimation and the result is following: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4F4A3A7-B092-F740-A9C8-2A65643FE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49" y="3354691"/>
            <a:ext cx="4699116" cy="251487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00D4A39-45EF-804C-9C6C-E18D7CC2C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04" y="3255837"/>
            <a:ext cx="4469027" cy="247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6E45F-5AE1-4E44-A881-F21490FEF459}"/>
              </a:ext>
            </a:extLst>
          </p:cNvPr>
          <p:cNvSpPr txBox="1"/>
          <p:nvPr/>
        </p:nvSpPr>
        <p:spPr>
          <a:xfrm rot="-5400000">
            <a:off x="-1773075" y="4368488"/>
            <a:ext cx="4351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 cell types reference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(Predicted Mono = Mono+M0+M1+M2)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8F542-F99A-0440-8C7D-BC3BCA7D23FD}"/>
              </a:ext>
            </a:extLst>
          </p:cNvPr>
          <p:cNvSpPr txBox="1"/>
          <p:nvPr/>
        </p:nvSpPr>
        <p:spPr>
          <a:xfrm>
            <a:off x="1646480" y="585582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FD551-9F24-7442-9932-7AA0AD3AC02A}"/>
              </a:ext>
            </a:extLst>
          </p:cNvPr>
          <p:cNvSpPr txBox="1"/>
          <p:nvPr/>
        </p:nvSpPr>
        <p:spPr>
          <a:xfrm>
            <a:off x="8261463" y="585582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A000F-DB38-A945-9534-AC410A2368CF}"/>
              </a:ext>
            </a:extLst>
          </p:cNvPr>
          <p:cNvSpPr txBox="1"/>
          <p:nvPr/>
        </p:nvSpPr>
        <p:spPr>
          <a:xfrm>
            <a:off x="1290194" y="2630554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Batch1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15x, input ~ 25ng)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928F71-8E28-A648-BEC3-56C514EC25C2}"/>
              </a:ext>
            </a:extLst>
          </p:cNvPr>
          <p:cNvSpPr txBox="1"/>
          <p:nvPr/>
        </p:nvSpPr>
        <p:spPr>
          <a:xfrm>
            <a:off x="7839817" y="2656577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Batch2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(Depth ~ 30x, input ~ 100ng)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0AA87-759B-C24B-848D-E7ABEEC09DE2}"/>
              </a:ext>
            </a:extLst>
          </p:cNvPr>
          <p:cNvSpPr txBox="1"/>
          <p:nvPr/>
        </p:nvSpPr>
        <p:spPr>
          <a:xfrm>
            <a:off x="2774124" y="5103404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DA692-6908-8B44-9325-6EC2EA525C71}"/>
              </a:ext>
            </a:extLst>
          </p:cNvPr>
          <p:cNvSpPr txBox="1"/>
          <p:nvPr/>
        </p:nvSpPr>
        <p:spPr>
          <a:xfrm>
            <a:off x="9579818" y="5328270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0.95</a:t>
            </a:r>
          </a:p>
        </p:txBody>
      </p:sp>
    </p:spTree>
    <p:extLst>
      <p:ext uri="{BB962C8B-B14F-4D97-AF65-F5344CB8AC3E}">
        <p14:creationId xmlns:p14="http://schemas.microsoft.com/office/powerpoint/2010/main" val="13017300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7A46-E57A-C44B-8C1B-B9F2DC93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52" y="24904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Whole Blood</a:t>
            </a:r>
          </a:p>
        </p:txBody>
      </p:sp>
    </p:spTree>
    <p:extLst>
      <p:ext uri="{BB962C8B-B14F-4D97-AF65-F5344CB8AC3E}">
        <p14:creationId xmlns:p14="http://schemas.microsoft.com/office/powerpoint/2010/main" val="28736017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C61C-F330-2D47-9BDA-985F6A4C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CBC/Clin Flow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14FB3B2-C5EC-1241-838C-0430BCBB0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745" y="3015048"/>
            <a:ext cx="3823379" cy="21404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07C2373-E616-4B4D-AE62-62B3889D4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26" y="3075516"/>
            <a:ext cx="3652049" cy="2019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ED91877-004C-194A-8BD4-C2A8E6F9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470" y="2897002"/>
            <a:ext cx="4031209" cy="2258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9CA0-7DEA-9044-88A0-41B32D00FC05}"/>
              </a:ext>
            </a:extLst>
          </p:cNvPr>
          <p:cNvSpPr txBox="1"/>
          <p:nvPr/>
        </p:nvSpPr>
        <p:spPr>
          <a:xfrm>
            <a:off x="2373696" y="448556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04693-1731-424E-95AB-49A153756223}"/>
              </a:ext>
            </a:extLst>
          </p:cNvPr>
          <p:cNvSpPr txBox="1"/>
          <p:nvPr/>
        </p:nvSpPr>
        <p:spPr>
          <a:xfrm>
            <a:off x="5094856" y="450359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64FE4-20D9-9945-AA55-F6154C7791DB}"/>
              </a:ext>
            </a:extLst>
          </p:cNvPr>
          <p:cNvSpPr txBox="1"/>
          <p:nvPr/>
        </p:nvSpPr>
        <p:spPr>
          <a:xfrm>
            <a:off x="9722933" y="450359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4337066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8774294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</p:spTree>
    <p:extLst>
      <p:ext uri="{BB962C8B-B14F-4D97-AF65-F5344CB8AC3E}">
        <p14:creationId xmlns:p14="http://schemas.microsoft.com/office/powerpoint/2010/main" val="4206887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C61C-F330-2D47-9BDA-985F6A4C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CBC/Clin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4337066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8774294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11254E8B-960A-6A45-96C4-5B7EE870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5" y="3016469"/>
            <a:ext cx="3917391" cy="216425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4F7B09B-BB46-B64D-9B63-A284CFC26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23" y="3016469"/>
            <a:ext cx="4072653" cy="2201931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DDC5C572-7B5B-A04F-99BC-B2CC78A2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799" y="2836598"/>
            <a:ext cx="4174713" cy="22913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4B95CE-A29D-8647-899E-B665965789AC}"/>
              </a:ext>
            </a:extLst>
          </p:cNvPr>
          <p:cNvSpPr txBox="1"/>
          <p:nvPr/>
        </p:nvSpPr>
        <p:spPr>
          <a:xfrm>
            <a:off x="2310636" y="456964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86184-38AD-ED4E-92F5-291559F268E7}"/>
              </a:ext>
            </a:extLst>
          </p:cNvPr>
          <p:cNvSpPr txBox="1"/>
          <p:nvPr/>
        </p:nvSpPr>
        <p:spPr>
          <a:xfrm>
            <a:off x="5273531" y="459818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AEAF0B-FF51-C04B-AC75-5C4C408E8D47}"/>
              </a:ext>
            </a:extLst>
          </p:cNvPr>
          <p:cNvSpPr txBox="1"/>
          <p:nvPr/>
        </p:nvSpPr>
        <p:spPr>
          <a:xfrm>
            <a:off x="9722933" y="458767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0.84</a:t>
            </a:r>
          </a:p>
        </p:txBody>
      </p:sp>
    </p:spTree>
    <p:extLst>
      <p:ext uri="{BB962C8B-B14F-4D97-AF65-F5344CB8AC3E}">
        <p14:creationId xmlns:p14="http://schemas.microsoft.com/office/powerpoint/2010/main" val="27030914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7DC5775-36BA-1842-8B14-47A95CA4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35" y="2939318"/>
            <a:ext cx="4177048" cy="2291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CC61C-F330-2D47-9BDA-985F6A4C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BCA849-9BF4-DE48-897A-2E27ADC341BD}"/>
              </a:ext>
            </a:extLst>
          </p:cNvPr>
          <p:cNvSpPr txBox="1"/>
          <p:nvPr/>
        </p:nvSpPr>
        <p:spPr>
          <a:xfrm>
            <a:off x="1224715" y="5478095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40E02-363E-D045-A064-F4447B956CC2}"/>
              </a:ext>
            </a:extLst>
          </p:cNvPr>
          <p:cNvSpPr txBox="1"/>
          <p:nvPr/>
        </p:nvSpPr>
        <p:spPr>
          <a:xfrm>
            <a:off x="4620451" y="547809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59C2-5798-F444-AAD6-461526E22CAF}"/>
              </a:ext>
            </a:extLst>
          </p:cNvPr>
          <p:cNvSpPr txBox="1"/>
          <p:nvPr/>
        </p:nvSpPr>
        <p:spPr>
          <a:xfrm>
            <a:off x="9049431" y="545707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2AA274D-9895-2948-ADA8-D18CE790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00" y="2844290"/>
            <a:ext cx="4415096" cy="2429136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5DD0AF7D-A364-F645-8821-E0F14515C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494" y="2951342"/>
            <a:ext cx="4147918" cy="22918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C26BCE-FE0E-914F-A644-8E010917D2BF}"/>
              </a:ext>
            </a:extLst>
          </p:cNvPr>
          <p:cNvSpPr/>
          <p:nvPr/>
        </p:nvSpPr>
        <p:spPr>
          <a:xfrm>
            <a:off x="6698385" y="3429000"/>
            <a:ext cx="1068143" cy="119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E6C40E-2150-AB45-B5AE-3F4981788BE4}"/>
              </a:ext>
            </a:extLst>
          </p:cNvPr>
          <p:cNvSpPr txBox="1"/>
          <p:nvPr/>
        </p:nvSpPr>
        <p:spPr>
          <a:xfrm>
            <a:off x="2373696" y="461168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37C4-4411-D941-9236-E0A7ABDA0CF8}"/>
              </a:ext>
            </a:extLst>
          </p:cNvPr>
          <p:cNvSpPr txBox="1"/>
          <p:nvPr/>
        </p:nvSpPr>
        <p:spPr>
          <a:xfrm>
            <a:off x="5483737" y="4629715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451CB2-6B22-C74E-BC81-4E3D19DB55BF}"/>
              </a:ext>
            </a:extLst>
          </p:cNvPr>
          <p:cNvSpPr txBox="1"/>
          <p:nvPr/>
        </p:nvSpPr>
        <p:spPr>
          <a:xfrm>
            <a:off x="9722933" y="4629715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0.78</a:t>
            </a:r>
          </a:p>
        </p:txBody>
      </p:sp>
    </p:spTree>
    <p:extLst>
      <p:ext uri="{BB962C8B-B14F-4D97-AF65-F5344CB8AC3E}">
        <p14:creationId xmlns:p14="http://schemas.microsoft.com/office/powerpoint/2010/main" val="31613073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5BA9-9FB4-B648-8D14-7D3ED0B2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09B5C-31A5-6748-BEF9-67A09E182040}"/>
              </a:ext>
            </a:extLst>
          </p:cNvPr>
          <p:cNvSpPr txBox="1"/>
          <p:nvPr/>
        </p:nvSpPr>
        <p:spPr>
          <a:xfrm rot="-5400000">
            <a:off x="-295937" y="3146957"/>
            <a:ext cx="152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13cell type ref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6493B-76FE-FE4C-ADA9-385B47369917}"/>
              </a:ext>
            </a:extLst>
          </p:cNvPr>
          <p:cNvSpPr txBox="1"/>
          <p:nvPr/>
        </p:nvSpPr>
        <p:spPr>
          <a:xfrm>
            <a:off x="1606848" y="4507942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cell type ref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9EB3DBF3-141C-194D-9D35-429E9A42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687" y="2353259"/>
            <a:ext cx="3764199" cy="211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56025A-D81D-614F-ABE3-A8D1CCC71322}"/>
              </a:ext>
            </a:extLst>
          </p:cNvPr>
          <p:cNvSpPr txBox="1"/>
          <p:nvPr/>
        </p:nvSpPr>
        <p:spPr>
          <a:xfrm>
            <a:off x="8960027" y="4478687"/>
            <a:ext cx="19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 (</a:t>
            </a:r>
            <a:r>
              <a:rPr lang="en-US" dirty="0" err="1"/>
              <a:t>CSx</a:t>
            </a:r>
            <a:r>
              <a:rPr lang="en-US" dirty="0"/>
              <a:t>)</a:t>
            </a:r>
          </a:p>
        </p:txBody>
      </p:sp>
      <p:pic>
        <p:nvPicPr>
          <p:cNvPr id="18" name="Content Placeholder 17" descr="Chart, scatter chart&#10;&#10;Description automatically generated">
            <a:extLst>
              <a:ext uri="{FF2B5EF4-FFF2-40B4-BE49-F238E27FC236}">
                <a16:creationId xmlns:a16="http://schemas.microsoft.com/office/drawing/2014/main" id="{DCD4FDDC-1968-F24D-8F3A-367C962E0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654" y="2353664"/>
            <a:ext cx="3611696" cy="1975189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F7C2E69-0E8B-1944-B1EA-6E64853FE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033" y="2394379"/>
            <a:ext cx="3764199" cy="20843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D81DF6-8A93-6343-9D88-203CDC519CFE}"/>
              </a:ext>
            </a:extLst>
          </p:cNvPr>
          <p:cNvSpPr txBox="1"/>
          <p:nvPr/>
        </p:nvSpPr>
        <p:spPr>
          <a:xfrm>
            <a:off x="2352639" y="375651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1E6F1A-B661-764A-9042-53CD8BE15958}"/>
              </a:ext>
            </a:extLst>
          </p:cNvPr>
          <p:cNvSpPr txBox="1"/>
          <p:nvPr/>
        </p:nvSpPr>
        <p:spPr>
          <a:xfrm>
            <a:off x="5254835" y="380724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A3205C-2AC6-8F45-8EFC-96B7BFFE346D}"/>
              </a:ext>
            </a:extLst>
          </p:cNvPr>
          <p:cNvSpPr txBox="1"/>
          <p:nvPr/>
        </p:nvSpPr>
        <p:spPr>
          <a:xfrm>
            <a:off x="10112907" y="3807249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AA53B5-5268-6948-B6FF-FD1A1C188C76}"/>
              </a:ext>
            </a:extLst>
          </p:cNvPr>
          <p:cNvSpPr txBox="1"/>
          <p:nvPr/>
        </p:nvSpPr>
        <p:spPr>
          <a:xfrm>
            <a:off x="3955694" y="4478687"/>
            <a:ext cx="19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 (</a:t>
            </a:r>
            <a:r>
              <a:rPr lang="en-US" dirty="0" err="1"/>
              <a:t>CSx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99E0AA-7FDE-1D4E-BE7D-CF1F55031F0F}"/>
              </a:ext>
            </a:extLst>
          </p:cNvPr>
          <p:cNvSpPr txBox="1"/>
          <p:nvPr/>
        </p:nvSpPr>
        <p:spPr>
          <a:xfrm rot="-5400000">
            <a:off x="7419840" y="3114896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cell type ref</a:t>
            </a:r>
          </a:p>
        </p:txBody>
      </p:sp>
    </p:spTree>
    <p:extLst>
      <p:ext uri="{BB962C8B-B14F-4D97-AF65-F5344CB8AC3E}">
        <p14:creationId xmlns:p14="http://schemas.microsoft.com/office/powerpoint/2010/main" val="2640287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>
            <a:extLst>
              <a:ext uri="{FF2B5EF4-FFF2-40B4-BE49-F238E27FC236}">
                <a16:creationId xmlns:a16="http://schemas.microsoft.com/office/drawing/2014/main" id="{82265C26-2BC7-3E45-B56A-030C5E9F7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60" y="273747"/>
            <a:ext cx="3698379" cy="310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595337" y="356984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866687" y="3517857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911462" y="3517857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583695" y="487570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859157" y="4752229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658810" y="6116825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5016700" y="611682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9342714" y="611682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B65948-09F8-1F44-8F2E-74CC0370D162}"/>
              </a:ext>
            </a:extLst>
          </p:cNvPr>
          <p:cNvSpPr/>
          <p:nvPr/>
        </p:nvSpPr>
        <p:spPr>
          <a:xfrm>
            <a:off x="4905632" y="1198605"/>
            <a:ext cx="284206" cy="1322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22D33-3EDE-CC4E-BCF1-7EC9F403315B}"/>
              </a:ext>
            </a:extLst>
          </p:cNvPr>
          <p:cNvSpPr txBox="1"/>
          <p:nvPr/>
        </p:nvSpPr>
        <p:spPr>
          <a:xfrm rot="-5400000">
            <a:off x="-201050" y="48728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WGBS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BCC514-174C-C443-B661-A65621463AD4}"/>
              </a:ext>
            </a:extLst>
          </p:cNvPr>
          <p:cNvSpPr/>
          <p:nvPr/>
        </p:nvSpPr>
        <p:spPr>
          <a:xfrm>
            <a:off x="6178087" y="3237471"/>
            <a:ext cx="964118" cy="253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F00BD-C840-3748-8ECB-46D4E7DBF41E}"/>
              </a:ext>
            </a:extLst>
          </p:cNvPr>
          <p:cNvSpPr txBox="1"/>
          <p:nvPr/>
        </p:nvSpPr>
        <p:spPr>
          <a:xfrm>
            <a:off x="6250124" y="3225226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9B338-63DD-624F-979D-1256DCD3CCE1}"/>
              </a:ext>
            </a:extLst>
          </p:cNvPr>
          <p:cNvSpPr txBox="1"/>
          <p:nvPr/>
        </p:nvSpPr>
        <p:spPr>
          <a:xfrm rot="-5400000">
            <a:off x="3813366" y="1386897"/>
            <a:ext cx="20185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CSx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on RNA-seq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(LM22)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9D5D88-8D7C-6E4D-88DD-53A14592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258" y="4009438"/>
            <a:ext cx="3816278" cy="211663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27E9840-58E4-B742-9E55-44BB8DAF1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07" y="4009438"/>
            <a:ext cx="2849985" cy="2116639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5963FA1B-B097-3545-B2E9-BBC8AFD37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371" y="3939176"/>
            <a:ext cx="3803940" cy="21183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E04BB3-3F05-4942-A619-2574ECFE3EE0}"/>
              </a:ext>
            </a:extLst>
          </p:cNvPr>
          <p:cNvSpPr txBox="1"/>
          <p:nvPr/>
        </p:nvSpPr>
        <p:spPr>
          <a:xfrm>
            <a:off x="0" y="-22202"/>
            <a:ext cx="263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</a:t>
            </a:r>
            <a:r>
              <a:rPr lang="en-US" b="1" dirty="0" err="1"/>
              <a:t>CyTOF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4C322F-0565-D54C-8021-D679C9F8CD1E}"/>
              </a:ext>
            </a:extLst>
          </p:cNvPr>
          <p:cNvSpPr txBox="1"/>
          <p:nvPr/>
        </p:nvSpPr>
        <p:spPr>
          <a:xfrm>
            <a:off x="10068929" y="553773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4624A-B732-8243-941B-8D0BA75983A1}"/>
              </a:ext>
            </a:extLst>
          </p:cNvPr>
          <p:cNvSpPr txBox="1"/>
          <p:nvPr/>
        </p:nvSpPr>
        <p:spPr>
          <a:xfrm>
            <a:off x="2719692" y="5519712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0.64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5EE46E-223A-0D48-B636-79257BF99536}"/>
              </a:ext>
            </a:extLst>
          </p:cNvPr>
          <p:cNvSpPr txBox="1"/>
          <p:nvPr/>
        </p:nvSpPr>
        <p:spPr>
          <a:xfrm>
            <a:off x="5687989" y="5537739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</a:t>
            </a:r>
          </a:p>
        </p:txBody>
      </p:sp>
    </p:spTree>
    <p:extLst>
      <p:ext uri="{BB962C8B-B14F-4D97-AF65-F5344CB8AC3E}">
        <p14:creationId xmlns:p14="http://schemas.microsoft.com/office/powerpoint/2010/main" val="3797328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9796-BAFB-5644-B9F5-2A78872E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Accomando’s</a:t>
            </a:r>
            <a:r>
              <a:rPr lang="en-US" dirty="0"/>
              <a:t> whole blood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ADFB6D-AAE6-D34A-A177-EC2738933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0" y="2705883"/>
            <a:ext cx="6007100" cy="3327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C9065-9B0C-3844-A9D8-771E7197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2705883"/>
            <a:ext cx="6007100" cy="332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C642C-4B1B-0945-91A5-E15ED189615C}"/>
              </a:ext>
            </a:extLst>
          </p:cNvPr>
          <p:cNvSpPr txBox="1"/>
          <p:nvPr/>
        </p:nvSpPr>
        <p:spPr>
          <a:xfrm>
            <a:off x="1705946" y="2013619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DBD70-646B-AE45-AC54-EEF19FC6DD4E}"/>
              </a:ext>
            </a:extLst>
          </p:cNvPr>
          <p:cNvSpPr txBox="1"/>
          <p:nvPr/>
        </p:nvSpPr>
        <p:spPr>
          <a:xfrm>
            <a:off x="8135579" y="20136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022D6-ED99-B746-9AAF-5B424F00B790}"/>
              </a:ext>
            </a:extLst>
          </p:cNvPr>
          <p:cNvSpPr/>
          <p:nvPr/>
        </p:nvSpPr>
        <p:spPr>
          <a:xfrm>
            <a:off x="5027857" y="3429000"/>
            <a:ext cx="1414984" cy="1521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D98A94-AFDA-4549-9706-00267CA94331}"/>
              </a:ext>
            </a:extLst>
          </p:cNvPr>
          <p:cNvSpPr/>
          <p:nvPr/>
        </p:nvSpPr>
        <p:spPr>
          <a:xfrm>
            <a:off x="30660" y="3429000"/>
            <a:ext cx="363920" cy="1521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6DD7F-8501-0047-8993-F5EA7A7A4824}"/>
              </a:ext>
            </a:extLst>
          </p:cNvPr>
          <p:cNvSpPr txBox="1"/>
          <p:nvPr/>
        </p:nvSpPr>
        <p:spPr>
          <a:xfrm rot="-5400000">
            <a:off x="5846232" y="400502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6B8C8-C395-A44C-899E-BCFF3A594116}"/>
              </a:ext>
            </a:extLst>
          </p:cNvPr>
          <p:cNvSpPr txBox="1"/>
          <p:nvPr/>
        </p:nvSpPr>
        <p:spPr>
          <a:xfrm rot="-5400000">
            <a:off x="-71975" y="392827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737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1A88025-34B4-E841-967F-F313043B2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00" y="2096294"/>
            <a:ext cx="10236200" cy="3810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E6479E-299A-EA46-B484-57F540E5EE8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Accomando’s</a:t>
            </a:r>
            <a:r>
              <a:rPr lang="en-US" dirty="0"/>
              <a:t> FACS</a:t>
            </a:r>
          </a:p>
        </p:txBody>
      </p:sp>
    </p:spTree>
    <p:extLst>
      <p:ext uri="{BB962C8B-B14F-4D97-AF65-F5344CB8AC3E}">
        <p14:creationId xmlns:p14="http://schemas.microsoft.com/office/powerpoint/2010/main" val="14803236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B2806-CAC6-4C4E-9E75-90158CFB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9C08-096B-1144-A49B-D54421A6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reference without M0, M1 and M2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the ground truth scaling and combining process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may use the in-silico mixtures to generate an optimal reference for each cell type (training on the in-silico mixtures)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7033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EF51615-D1ED-CE45-AD6E-B5036278E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01" y="2797699"/>
            <a:ext cx="4469028" cy="2393763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AF10479-F8C5-B34B-9840-35A967CB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404" y="2727358"/>
            <a:ext cx="4507203" cy="2440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E4E3B2-02FC-2343-8E21-BD5B03FE2357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48ABC-A3AF-3240-8074-B6B563C5A8F5}"/>
              </a:ext>
            </a:extLst>
          </p:cNvPr>
          <p:cNvSpPr txBox="1"/>
          <p:nvPr/>
        </p:nvSpPr>
        <p:spPr>
          <a:xfrm>
            <a:off x="4623609" y="2322856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55F75-22A5-854C-9C3E-588D6813CBD9}"/>
              </a:ext>
            </a:extLst>
          </p:cNvPr>
          <p:cNvSpPr txBox="1"/>
          <p:nvPr/>
        </p:nvSpPr>
        <p:spPr>
          <a:xfrm>
            <a:off x="8960888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57F45-5325-C141-A221-9A8A9AE77558}"/>
              </a:ext>
            </a:extLst>
          </p:cNvPr>
          <p:cNvSpPr txBox="1"/>
          <p:nvPr/>
        </p:nvSpPr>
        <p:spPr>
          <a:xfrm rot="-5400000">
            <a:off x="-1065617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924D7-7AE0-F14A-A02D-33ADB16F0461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C6F3CA-EAD0-1845-AEAD-24206735FBFF}"/>
              </a:ext>
            </a:extLst>
          </p:cNvPr>
          <p:cNvSpPr txBox="1"/>
          <p:nvPr/>
        </p:nvSpPr>
        <p:spPr>
          <a:xfrm>
            <a:off x="4600975" y="5385540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642E6-0E1B-8146-8DF5-13F8862E0191}"/>
              </a:ext>
            </a:extLst>
          </p:cNvPr>
          <p:cNvSpPr txBox="1"/>
          <p:nvPr/>
        </p:nvSpPr>
        <p:spPr>
          <a:xfrm>
            <a:off x="9256208" y="517210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2BB916-1032-A744-8EEE-63805DF0D4BE}"/>
              </a:ext>
            </a:extLst>
          </p:cNvPr>
          <p:cNvSpPr/>
          <p:nvPr/>
        </p:nvSpPr>
        <p:spPr>
          <a:xfrm>
            <a:off x="7027550" y="3334800"/>
            <a:ext cx="1361477" cy="1382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BBE23-E8E2-7747-9677-7A0310CC7167}"/>
              </a:ext>
            </a:extLst>
          </p:cNvPr>
          <p:cNvSpPr txBox="1"/>
          <p:nvPr/>
        </p:nvSpPr>
        <p:spPr>
          <a:xfrm rot="-5400000">
            <a:off x="7451647" y="367141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1F432D9-1C84-CB43-A358-59927DD0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CBC/Clin Flow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72BF46-D28B-1E4D-97DB-79FE23867EE6}"/>
              </a:ext>
            </a:extLst>
          </p:cNvPr>
          <p:cNvSpPr txBox="1"/>
          <p:nvPr/>
        </p:nvSpPr>
        <p:spPr>
          <a:xfrm>
            <a:off x="2373696" y="4485566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AD5D23F-0436-DC42-B905-010750DEA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471" y="2878956"/>
            <a:ext cx="4063120" cy="22190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DE9387-F313-D446-A047-AAE81F91100C}"/>
              </a:ext>
            </a:extLst>
          </p:cNvPr>
          <p:cNvSpPr txBox="1"/>
          <p:nvPr/>
        </p:nvSpPr>
        <p:spPr>
          <a:xfrm>
            <a:off x="5870641" y="448018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0.68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FED7D-2D74-3140-8265-96344A1DA3A8}"/>
              </a:ext>
            </a:extLst>
          </p:cNvPr>
          <p:cNvSpPr txBox="1"/>
          <p:nvPr/>
        </p:nvSpPr>
        <p:spPr>
          <a:xfrm>
            <a:off x="10027223" y="4480188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</a:t>
            </a:r>
          </a:p>
        </p:txBody>
      </p:sp>
    </p:spTree>
    <p:extLst>
      <p:ext uri="{BB962C8B-B14F-4D97-AF65-F5344CB8AC3E}">
        <p14:creationId xmlns:p14="http://schemas.microsoft.com/office/powerpoint/2010/main" val="19280110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F4EA-3767-7F46-93D2-728816AA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327BCA6-A41B-6B4C-891D-0DCE46151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74" y="2985847"/>
            <a:ext cx="4091463" cy="2177861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257B15-1942-BF43-B9D2-D54EBE5D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843" y="2985847"/>
            <a:ext cx="3995123" cy="212046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C1250B0-5F77-5D47-80A5-FF8C12072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624" y="2841842"/>
            <a:ext cx="4681329" cy="2536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677CAC-3D5B-E24F-AEDE-5128231A0D4B}"/>
              </a:ext>
            </a:extLst>
          </p:cNvPr>
          <p:cNvSpPr txBox="1"/>
          <p:nvPr/>
        </p:nvSpPr>
        <p:spPr>
          <a:xfrm>
            <a:off x="1337077" y="237867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D9C3A-0F5B-344D-A616-65F2F24919CF}"/>
              </a:ext>
            </a:extLst>
          </p:cNvPr>
          <p:cNvSpPr txBox="1"/>
          <p:nvPr/>
        </p:nvSpPr>
        <p:spPr>
          <a:xfrm>
            <a:off x="4074247" y="239721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DB4D-C06A-8945-ADFB-3E8488F733AC}"/>
              </a:ext>
            </a:extLst>
          </p:cNvPr>
          <p:cNvSpPr txBox="1"/>
          <p:nvPr/>
        </p:nvSpPr>
        <p:spPr>
          <a:xfrm>
            <a:off x="8638008" y="237867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0D1A7-7115-5740-9E39-14EA7D0C478C}"/>
              </a:ext>
            </a:extLst>
          </p:cNvPr>
          <p:cNvSpPr txBox="1"/>
          <p:nvPr/>
        </p:nvSpPr>
        <p:spPr>
          <a:xfrm rot="-5400000">
            <a:off x="-980719" y="387862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C4B01-0A7F-5144-81B1-A6D8E0B6D67F}"/>
              </a:ext>
            </a:extLst>
          </p:cNvPr>
          <p:cNvSpPr txBox="1"/>
          <p:nvPr/>
        </p:nvSpPr>
        <p:spPr>
          <a:xfrm>
            <a:off x="1224715" y="5478095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FB8E7-16C8-0646-AE06-95BBDCB4E0CD}"/>
              </a:ext>
            </a:extLst>
          </p:cNvPr>
          <p:cNvSpPr txBox="1"/>
          <p:nvPr/>
        </p:nvSpPr>
        <p:spPr>
          <a:xfrm>
            <a:off x="4620451" y="547809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61BD5-5A0E-C844-96D7-D7E8C7FE76A2}"/>
              </a:ext>
            </a:extLst>
          </p:cNvPr>
          <p:cNvSpPr txBox="1"/>
          <p:nvPr/>
        </p:nvSpPr>
        <p:spPr>
          <a:xfrm>
            <a:off x="8996881" y="545707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173EAA-F726-EA40-80AC-78166622D0A6}"/>
              </a:ext>
            </a:extLst>
          </p:cNvPr>
          <p:cNvSpPr txBox="1"/>
          <p:nvPr/>
        </p:nvSpPr>
        <p:spPr>
          <a:xfrm>
            <a:off x="2373696" y="448556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0.66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4F572C-C100-C54B-944B-35AC5C45D2E1}"/>
              </a:ext>
            </a:extLst>
          </p:cNvPr>
          <p:cNvSpPr txBox="1"/>
          <p:nvPr/>
        </p:nvSpPr>
        <p:spPr>
          <a:xfrm>
            <a:off x="5321391" y="452213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0.48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E487E-2B6E-9A42-87AB-FA558D8E9C15}"/>
              </a:ext>
            </a:extLst>
          </p:cNvPr>
          <p:cNvSpPr txBox="1"/>
          <p:nvPr/>
        </p:nvSpPr>
        <p:spPr>
          <a:xfrm>
            <a:off x="9921823" y="4651251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0.59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DF1024-C061-CA45-B82C-7D0391268818}"/>
              </a:ext>
            </a:extLst>
          </p:cNvPr>
          <p:cNvSpPr/>
          <p:nvPr/>
        </p:nvSpPr>
        <p:spPr>
          <a:xfrm>
            <a:off x="6401179" y="3507095"/>
            <a:ext cx="944489" cy="111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C1C35-2A98-E84C-B11B-54E8EF094FBA}"/>
              </a:ext>
            </a:extLst>
          </p:cNvPr>
          <p:cNvSpPr txBox="1"/>
          <p:nvPr/>
        </p:nvSpPr>
        <p:spPr>
          <a:xfrm rot="-5400000">
            <a:off x="6904361" y="386141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6213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DBD2-55BD-FB4A-B119-8F60AB05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cell=</a:t>
            </a:r>
            <a:r>
              <a:rPr lang="en-US" dirty="0" err="1"/>
              <a:t>nb+cb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E59D7FE-0811-534B-B94D-0A3D17C05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214" y="2594826"/>
            <a:ext cx="5518786" cy="2929266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81A4F71-2D37-B142-BC91-F5A29527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534" y="2724806"/>
            <a:ext cx="5214893" cy="2799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25B95-5F67-8946-B03E-D5A8CECEB6F5}"/>
              </a:ext>
            </a:extLst>
          </p:cNvPr>
          <p:cNvSpPr txBox="1"/>
          <p:nvPr/>
        </p:nvSpPr>
        <p:spPr>
          <a:xfrm>
            <a:off x="4785500" y="1653749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75A9E-C830-704E-9420-F610BA6506B5}"/>
              </a:ext>
            </a:extLst>
          </p:cNvPr>
          <p:cNvSpPr txBox="1"/>
          <p:nvPr/>
        </p:nvSpPr>
        <p:spPr>
          <a:xfrm rot="-5400000">
            <a:off x="-1065617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54349-4214-C145-BA39-CC8221793C19}"/>
              </a:ext>
            </a:extLst>
          </p:cNvPr>
          <p:cNvSpPr txBox="1"/>
          <p:nvPr/>
        </p:nvSpPr>
        <p:spPr>
          <a:xfrm>
            <a:off x="1841582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51051-7DE8-2642-BF68-90A7DBE9E996}"/>
              </a:ext>
            </a:extLst>
          </p:cNvPr>
          <p:cNvSpPr txBox="1"/>
          <p:nvPr/>
        </p:nvSpPr>
        <p:spPr>
          <a:xfrm>
            <a:off x="8830473" y="5441025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328B7-CC1A-D447-9C8B-9A7BF9F5C746}"/>
              </a:ext>
            </a:extLst>
          </p:cNvPr>
          <p:cNvSpPr txBox="1"/>
          <p:nvPr/>
        </p:nvSpPr>
        <p:spPr>
          <a:xfrm>
            <a:off x="3655960" y="4737814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CA3A2-92E5-4F49-84F5-557328BC00D7}"/>
              </a:ext>
            </a:extLst>
          </p:cNvPr>
          <p:cNvSpPr txBox="1"/>
          <p:nvPr/>
        </p:nvSpPr>
        <p:spPr>
          <a:xfrm>
            <a:off x="9641603" y="4737813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0.596</a:t>
            </a:r>
          </a:p>
        </p:txBody>
      </p:sp>
    </p:spTree>
    <p:extLst>
      <p:ext uri="{BB962C8B-B14F-4D97-AF65-F5344CB8AC3E}">
        <p14:creationId xmlns:p14="http://schemas.microsoft.com/office/powerpoint/2010/main" val="17681937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57B61E5-A0B1-384A-86BC-156FAE7E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52" y="340518"/>
            <a:ext cx="11038461" cy="6176963"/>
          </a:xfrm>
        </p:spPr>
      </p:pic>
    </p:spTree>
    <p:extLst>
      <p:ext uri="{BB962C8B-B14F-4D97-AF65-F5344CB8AC3E}">
        <p14:creationId xmlns:p14="http://schemas.microsoft.com/office/powerpoint/2010/main" val="5415074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F398C85-4DB9-4246-A242-D96E58145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481" y="31888"/>
            <a:ext cx="9875108" cy="6826112"/>
          </a:xfrm>
        </p:spPr>
      </p:pic>
    </p:spTree>
    <p:extLst>
      <p:ext uri="{BB962C8B-B14F-4D97-AF65-F5344CB8AC3E}">
        <p14:creationId xmlns:p14="http://schemas.microsoft.com/office/powerpoint/2010/main" val="42837535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Compartment-wise 13CT reference with top 150 DMRs on July 6 updated Healthy Whole Blood CBC/Clin Flow (absolute RC)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5F17C-D61A-4571-BC0A-D4E39C555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0" y="130205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0E37CE-4C36-4C5E-BFE6-D986C19E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14" y="130205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AF670B-3EA2-4B03-AF9B-378F5290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2" y="4114800"/>
            <a:ext cx="27849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6968B4-6E5D-46A5-A6D5-29ED208E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00" y="130205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4333ABF-254E-4BF2-8084-EFFB16F8A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4" y="4121715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FF39505-CD00-45B8-9BA9-A5C32DE5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701" y="412171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CB3D702-953A-445F-8AEE-15277A3D1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701" y="1302055"/>
            <a:ext cx="28545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155959B-C93B-400C-BDC3-79CB15F9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839" y="4121715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743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498476"/>
            <a:ext cx="118681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Compartment-wise 13CT reference with top 150 DMRs on July 6 updated Healthy Whole Blood CBC/Clin Flow (normalized RC)</a:t>
            </a:r>
          </a:p>
        </p:txBody>
      </p:sp>
      <p:pic>
        <p:nvPicPr>
          <p:cNvPr id="7188" name="Picture 20">
            <a:extLst>
              <a:ext uri="{FF2B5EF4-FFF2-40B4-BE49-F238E27FC236}">
                <a16:creationId xmlns:a16="http://schemas.microsoft.com/office/drawing/2014/main" id="{555DC9E6-7124-4EC4-9634-E97C6EE1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81" y="1295400"/>
            <a:ext cx="28545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>
            <a:extLst>
              <a:ext uri="{FF2B5EF4-FFF2-40B4-BE49-F238E27FC236}">
                <a16:creationId xmlns:a16="http://schemas.microsoft.com/office/drawing/2014/main" id="{C8B02BD2-649C-443D-9301-353282E4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709" y="4038600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>
            <a:extLst>
              <a:ext uri="{FF2B5EF4-FFF2-40B4-BE49-F238E27FC236}">
                <a16:creationId xmlns:a16="http://schemas.microsoft.com/office/drawing/2014/main" id="{67B142FB-D870-4B89-B9CD-2549E69C8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97" y="12954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>
            <a:extLst>
              <a:ext uri="{FF2B5EF4-FFF2-40B4-BE49-F238E27FC236}">
                <a16:creationId xmlns:a16="http://schemas.microsoft.com/office/drawing/2014/main" id="{310C077A-C38E-4C2C-A1CA-4C74DBE36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954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>
            <a:extLst>
              <a:ext uri="{FF2B5EF4-FFF2-40B4-BE49-F238E27FC236}">
                <a16:creationId xmlns:a16="http://schemas.microsoft.com/office/drawing/2014/main" id="{0FF31E48-6613-4383-9016-B927C61C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5" y="4038600"/>
            <a:ext cx="27849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>
            <a:extLst>
              <a:ext uri="{FF2B5EF4-FFF2-40B4-BE49-F238E27FC236}">
                <a16:creationId xmlns:a16="http://schemas.microsoft.com/office/drawing/2014/main" id="{F2C9885D-827B-4E5D-B4F2-DBE5F343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438" y="12954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>
            <a:extLst>
              <a:ext uri="{FF2B5EF4-FFF2-40B4-BE49-F238E27FC236}">
                <a16:creationId xmlns:a16="http://schemas.microsoft.com/office/drawing/2014/main" id="{F9E0BC13-FD16-46A2-BF16-EB0C2382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550" y="4038600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2" name="Picture 34">
            <a:extLst>
              <a:ext uri="{FF2B5EF4-FFF2-40B4-BE49-F238E27FC236}">
                <a16:creationId xmlns:a16="http://schemas.microsoft.com/office/drawing/2014/main" id="{7D435429-E7BC-42D2-BAE0-53419F8B7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768" y="40386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38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FAAC971-B34E-5146-BBF2-7A907A7F2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857" y="89704"/>
            <a:ext cx="385367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BFD6CA0-A689-1F43-8734-6927F43F0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9" y="3429000"/>
            <a:ext cx="10421074" cy="3433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FE0CF3-9EA5-C844-8818-0158FF820827}"/>
              </a:ext>
            </a:extLst>
          </p:cNvPr>
          <p:cNvSpPr txBox="1"/>
          <p:nvPr/>
        </p:nvSpPr>
        <p:spPr>
          <a:xfrm>
            <a:off x="0" y="-22202"/>
            <a:ext cx="263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</a:t>
            </a:r>
            <a:r>
              <a:rPr lang="en-US" b="1" dirty="0" err="1"/>
              <a:t>CyTOF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16376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498476"/>
            <a:ext cx="118681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Compartment-wise 13CT reference with top 150 DMRs on July 6 updated Healthy Whole Blood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(absolute RC)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AA90794-D41D-459E-81CF-22132195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000" y="1279090"/>
            <a:ext cx="27988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71FAA31-6BCF-4C03-A812-0C7C657F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4" y="1279090"/>
            <a:ext cx="28128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B0192A2-3972-4ABC-AE7E-6B97A33E7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45" y="127909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4A02B6B3-572A-4983-9771-CCAC6BFE2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9" y="402229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00F2B9BC-5CC9-4B04-8762-BE089585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216" y="127909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618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498476"/>
            <a:ext cx="118681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Compartment-wise 13CT reference with top 150 DMRs on July 6 updated Healthy Whole Blood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(normalized RC)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F5AE3CD-D4EF-485A-B9BD-8A4D3BCA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02107"/>
            <a:ext cx="27988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0C4D239-B91B-488C-AD34-9A75D79B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9" y="1202107"/>
            <a:ext cx="28128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03A8D33-8085-41A8-AE53-0CBBC024B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42" y="120210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32444696-0489-48CA-84B8-028C3910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9" y="392625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25336F1B-A162-485E-9AB7-1E218058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70" y="120210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7622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reference on July 6 updated Healthy Whole Blood CBC/Clin Flow (absolute RC)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0D5C56-D96A-4EA9-835C-443D9D3F6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682" y="3990975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4EEB3E6-0C48-4375-9D45-6482FCF8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21" y="3990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D25A071-24AD-4050-B2FC-CF6C080E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115" y="1247775"/>
            <a:ext cx="28545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B6A9760-FCBA-4A2D-A9EC-998730E36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395" y="12477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436B2FB-BAAB-4977-9352-D050ADB1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14" y="12477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C97F475-B668-4465-BC15-6D3705C8D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9" y="12477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3562FD1-9D19-41C0-92EF-7D7D8850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6" y="3990975"/>
            <a:ext cx="27849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D5F6FE4E-C106-4800-9C08-84DD81B8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40" y="3990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407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reference on July 6 updated Healthy Whole Blood CBC/Clin Flow (normalized RC)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F8A7B6-BD18-47E6-8E56-25A230072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59" y="3990974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012451-0C52-49A2-A394-81FEEEE6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43" y="3990974"/>
            <a:ext cx="27849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572DD9A-54E0-46B6-9254-0597ED366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247774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F9A3909-2BC3-49D0-85F0-E82952403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35" y="1247774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E0568DA-9AAA-4C6D-B868-5A15CE0E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60" y="1247774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7C19D64-0768-4F65-A1AD-D3A620F85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984" y="4000498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BBADDA3-4236-4F85-BFDA-B722CECDD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00498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64451AB0-E8E1-402B-908B-18AB1E51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64" y="1247774"/>
            <a:ext cx="290333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1836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reference on July 6 updated Healthy Whole Blood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(absolute RC)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3F22D7A-112B-4C14-8E86-31842706E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3975"/>
            <a:ext cx="27988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D9CD22C-22F2-40B4-890D-A8D6F0CE3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323975"/>
            <a:ext cx="28128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2F95D57-B261-4F9E-8636-CE9D927C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13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7FBF384-1FD5-4206-A4AC-638A0D824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40100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384BEDDD-C8EB-4952-BD64-F5779006C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099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7014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reference on July 6 updated Healthy Whole Blood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(normalized RC)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949F156-CA53-4A1D-AC2E-2CA0DD99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1200150"/>
            <a:ext cx="284067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6751A6F-3346-4BD0-A614-057111AC8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5" y="1200150"/>
            <a:ext cx="28128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531F05E-B837-4E27-8FD0-4BC3B5D2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851" y="120015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4DF89DD-57DF-43EC-9D39-11241159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394335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B7E9CEF-C023-4A8A-8903-2FCECC643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538" y="1200150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364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vs CW13CT reference on July 6 updated Healthy Whole Blood (absolute RC)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CDE4E6D2-BD0E-48AB-8AF8-5E1297A59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029075"/>
            <a:ext cx="27780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72BBA0C-D2C1-4437-A697-3A2ED18B4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28428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FFA1D396-3D85-4128-8404-0168EE0BC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18" y="128428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63254122-0CF0-497C-8939-1A262A7A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94" y="1284287"/>
            <a:ext cx="27988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60487BC4-298A-44D8-8308-BEA8ED77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298" y="4027487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>
            <a:extLst>
              <a:ext uri="{FF2B5EF4-FFF2-40B4-BE49-F238E27FC236}">
                <a16:creationId xmlns:a16="http://schemas.microsoft.com/office/drawing/2014/main" id="{9BA28F26-5DC6-403E-AAC0-43DFBFEA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962" y="402748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>
            <a:extLst>
              <a:ext uri="{FF2B5EF4-FFF2-40B4-BE49-F238E27FC236}">
                <a16:creationId xmlns:a16="http://schemas.microsoft.com/office/drawing/2014/main" id="{AB78F422-3BE8-4CA1-8B9C-6E18A64B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62" y="1284287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>
            <a:extLst>
              <a:ext uri="{FF2B5EF4-FFF2-40B4-BE49-F238E27FC236}">
                <a16:creationId xmlns:a16="http://schemas.microsoft.com/office/drawing/2014/main" id="{545EE292-6D39-4F55-A775-F29A2A101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831" y="4027487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783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 6CT reference vs. Candace’s SM with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CIBERSORTx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on July 6 updated Healthy Whole Blood (absolute RC)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2D11270-EF78-4A2B-966E-210DE2E10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0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12B7900-5824-4A0F-9307-71EE19A7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24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34A14EE2-A01F-44A5-A0DA-10579DEB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2" y="41148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67AA00AD-6730-4C82-856A-66B9CC31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875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CB111DE5-7FC5-4053-88B9-7C6B366D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649" y="4114800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8FD2CC3D-8831-476E-AC93-3CED7964C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594" y="41148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6882F43C-F0CC-4F80-9CD8-55EC120F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93" y="132397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>
            <a:extLst>
              <a:ext uri="{FF2B5EF4-FFF2-40B4-BE49-F238E27FC236}">
                <a16:creationId xmlns:a16="http://schemas.microsoft.com/office/drawing/2014/main" id="{2EBB5547-7056-4CBF-B427-52312BBF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732" y="4114800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727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DC4E-F705-4CDC-AE3D-535248C0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98476"/>
            <a:ext cx="11525250" cy="4445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CW13CT reference vs. Candace’s SM with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CIBERSORTx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on July 6 updated Healthy Whole Blood (absolute RC)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4A18AD2-59D3-4F37-AFA2-E95FD378C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5" y="12668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705B356-81CA-44AE-B9AF-47CB3F7B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179" y="12668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D587B761-0708-45FB-B4D6-DAC804606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57" y="40100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809F2748-B1F4-4AF7-A9A9-81EF31F6E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313" y="12668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CA3613DA-86E5-4E0C-89F8-F35ACA33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52" y="4114800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9C9D65E9-16D3-4131-A698-B8D659845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313" y="4114800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306D5D82-9881-4457-A3E3-6960154F4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078" y="1266825"/>
            <a:ext cx="2764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0B5E6EF6-275C-4D61-A027-B116E546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363" y="4010025"/>
            <a:ext cx="28476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640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804D-26B1-9041-8840-1FEC56DA9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751" y="1474912"/>
            <a:ext cx="9992497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Pattern recognition in methylation data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(PELT based)</a:t>
            </a:r>
          </a:p>
        </p:txBody>
      </p:sp>
    </p:spTree>
    <p:extLst>
      <p:ext uri="{BB962C8B-B14F-4D97-AF65-F5344CB8AC3E}">
        <p14:creationId xmlns:p14="http://schemas.microsoft.com/office/powerpoint/2010/main" val="340107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C32C-B3B7-4782-9584-40C53299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71" y="0"/>
            <a:ext cx="11596858" cy="70555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Correlation of 13CT ref on WGBS with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CSx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on RNA-seq</a:t>
            </a:r>
          </a:p>
        </p:txBody>
      </p:sp>
      <p:pic>
        <p:nvPicPr>
          <p:cNvPr id="15368" name="Picture 8">
            <a:extLst>
              <a:ext uri="{FF2B5EF4-FFF2-40B4-BE49-F238E27FC236}">
                <a16:creationId xmlns:a16="http://schemas.microsoft.com/office/drawing/2014/main" id="{5FEF2F8A-78E0-4C52-AD54-2B998D06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01" y="663286"/>
            <a:ext cx="28337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793BE0CE-B5BC-4A5E-9C6D-023A1B77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870" y="3494976"/>
            <a:ext cx="27849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6B420104-0AEA-4892-9BEF-177090FD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833" y="663286"/>
            <a:ext cx="27780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>
            <a:extLst>
              <a:ext uri="{FF2B5EF4-FFF2-40B4-BE49-F238E27FC236}">
                <a16:creationId xmlns:a16="http://schemas.microsoft.com/office/drawing/2014/main" id="{D7698679-B342-4F71-A039-AD9D248C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736" y="3494976"/>
            <a:ext cx="27223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>
            <a:extLst>
              <a:ext uri="{FF2B5EF4-FFF2-40B4-BE49-F238E27FC236}">
                <a16:creationId xmlns:a16="http://schemas.microsoft.com/office/drawing/2014/main" id="{60ED7691-FB70-48E6-827D-FB898A160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037" y="663286"/>
            <a:ext cx="28337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>
            <a:extLst>
              <a:ext uri="{FF2B5EF4-FFF2-40B4-BE49-F238E27FC236}">
                <a16:creationId xmlns:a16="http://schemas.microsoft.com/office/drawing/2014/main" id="{DA463984-EB81-4BAC-AE72-43ACF7C6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01" y="3494976"/>
            <a:ext cx="2805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9699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6063578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2576451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3189679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4067392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4742739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5478883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F2336-97F0-4D46-963B-5C24CCB218EE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2402080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1079956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996469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9138628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9738666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5013245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9222706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794752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5338643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4576640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851707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3114419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C826BE-698F-084D-9486-1D93294584AE}"/>
              </a:ext>
            </a:extLst>
          </p:cNvPr>
          <p:cNvSpPr/>
          <p:nvPr/>
        </p:nvSpPr>
        <p:spPr>
          <a:xfrm>
            <a:off x="875271" y="2295474"/>
            <a:ext cx="10408920" cy="135502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771013-A749-FF4C-BAAF-799A8FD02950}"/>
              </a:ext>
            </a:extLst>
          </p:cNvPr>
          <p:cNvSpPr/>
          <p:nvPr/>
        </p:nvSpPr>
        <p:spPr>
          <a:xfrm>
            <a:off x="871147" y="3657600"/>
            <a:ext cx="10408920" cy="90640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B698F4-648A-F54A-A478-74AC7A19E85C}"/>
              </a:ext>
            </a:extLst>
          </p:cNvPr>
          <p:cNvSpPr txBox="1"/>
          <p:nvPr/>
        </p:nvSpPr>
        <p:spPr>
          <a:xfrm>
            <a:off x="4715845" y="93071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466973-E204-2544-BB77-3D198F5D2769}"/>
              </a:ext>
            </a:extLst>
          </p:cNvPr>
          <p:cNvSpPr/>
          <p:nvPr/>
        </p:nvSpPr>
        <p:spPr>
          <a:xfrm>
            <a:off x="868083" y="4581094"/>
            <a:ext cx="10408920" cy="594815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5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4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EF6693D-FEC5-0149-ABE4-36B7D9989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9831" y="1690688"/>
            <a:ext cx="6373711" cy="4870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2C683-780A-1147-99A4-CABBAC2FE99F}"/>
              </a:ext>
            </a:extLst>
          </p:cNvPr>
          <p:cNvSpPr txBox="1"/>
          <p:nvPr/>
        </p:nvSpPr>
        <p:spPr>
          <a:xfrm>
            <a:off x="4605808" y="634047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distance = 1 - correlation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4D5C24-B3E1-EF47-BDBA-FDF67974207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Correlation distance between adjacent children</a:t>
            </a:r>
          </a:p>
        </p:txBody>
      </p:sp>
    </p:spTree>
    <p:extLst>
      <p:ext uri="{BB962C8B-B14F-4D97-AF65-F5344CB8AC3E}">
        <p14:creationId xmlns:p14="http://schemas.microsoft.com/office/powerpoint/2010/main" val="19912273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647ED7A2-FC7B-C046-9693-38767DAA8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560" y="1825625"/>
            <a:ext cx="10515600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D47528-6E2E-9F42-8D6F-E803177F08B4}"/>
              </a:ext>
            </a:extLst>
          </p:cNvPr>
          <p:cNvCxnSpPr>
            <a:cxnSpLocks/>
          </p:cNvCxnSpPr>
          <p:nvPr/>
        </p:nvCxnSpPr>
        <p:spPr>
          <a:xfrm flipH="1">
            <a:off x="6251210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2881DE-D235-6747-9BCD-8C277011BA10}"/>
              </a:ext>
            </a:extLst>
          </p:cNvPr>
          <p:cNvSpPr txBox="1"/>
          <p:nvPr/>
        </p:nvSpPr>
        <p:spPr>
          <a:xfrm>
            <a:off x="2854113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56F36-02DC-2D40-9C49-B891B56DB492}"/>
              </a:ext>
            </a:extLst>
          </p:cNvPr>
          <p:cNvSpPr txBox="1"/>
          <p:nvPr/>
        </p:nvSpPr>
        <p:spPr>
          <a:xfrm>
            <a:off x="3467341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76AC9-47B6-AD4E-95B6-EEF70E79A5A9}"/>
              </a:ext>
            </a:extLst>
          </p:cNvPr>
          <p:cNvSpPr txBox="1"/>
          <p:nvPr/>
        </p:nvSpPr>
        <p:spPr>
          <a:xfrm>
            <a:off x="4345054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25BC9-E3B8-6C45-9BA7-A9F7EB33AD63}"/>
              </a:ext>
            </a:extLst>
          </p:cNvPr>
          <p:cNvSpPr txBox="1"/>
          <p:nvPr/>
        </p:nvSpPr>
        <p:spPr>
          <a:xfrm>
            <a:off x="5020401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A0E65-C3F8-D946-A803-84DA213E5A08}"/>
              </a:ext>
            </a:extLst>
          </p:cNvPr>
          <p:cNvSpPr txBox="1"/>
          <p:nvPr/>
        </p:nvSpPr>
        <p:spPr>
          <a:xfrm>
            <a:off x="5756545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95BEB9-1790-5440-BE73-66AA0A972C51}"/>
              </a:ext>
            </a:extLst>
          </p:cNvPr>
          <p:cNvCxnSpPr>
            <a:cxnSpLocks/>
          </p:cNvCxnSpPr>
          <p:nvPr/>
        </p:nvCxnSpPr>
        <p:spPr>
          <a:xfrm>
            <a:off x="2679742" y="2477114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E6C2A7-F12A-FF43-B62B-91752FC8A3E0}"/>
              </a:ext>
            </a:extLst>
          </p:cNvPr>
          <p:cNvSpPr txBox="1"/>
          <p:nvPr/>
        </p:nvSpPr>
        <p:spPr>
          <a:xfrm>
            <a:off x="1357618" y="229170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FC6CD2-A09F-BC42-922C-635BDD6554A1}"/>
              </a:ext>
            </a:extLst>
          </p:cNvPr>
          <p:cNvCxnSpPr>
            <a:cxnSpLocks/>
          </p:cNvCxnSpPr>
          <p:nvPr/>
        </p:nvCxnSpPr>
        <p:spPr>
          <a:xfrm>
            <a:off x="9095466" y="2508917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DC0BBB-BBD1-1A4D-8FED-3CD956CC1EFB}"/>
              </a:ext>
            </a:extLst>
          </p:cNvPr>
          <p:cNvSpPr txBox="1"/>
          <p:nvPr/>
        </p:nvSpPr>
        <p:spPr>
          <a:xfrm>
            <a:off x="9416290" y="223373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CB8D0-1703-A149-B1B9-3B3C19F21E4C}"/>
              </a:ext>
            </a:extLst>
          </p:cNvPr>
          <p:cNvSpPr txBox="1"/>
          <p:nvPr/>
        </p:nvSpPr>
        <p:spPr>
          <a:xfrm>
            <a:off x="5290907" y="2260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4972F1-EDC0-664B-A6EA-25DFF9508930}"/>
              </a:ext>
            </a:extLst>
          </p:cNvPr>
          <p:cNvSpPr txBox="1"/>
          <p:nvPr/>
        </p:nvSpPr>
        <p:spPr>
          <a:xfrm>
            <a:off x="9500368" y="255481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B71BF0-EC22-AA41-9B68-FEBA5620BC31}"/>
              </a:ext>
            </a:extLst>
          </p:cNvPr>
          <p:cNvSpPr txBox="1"/>
          <p:nvPr/>
        </p:nvSpPr>
        <p:spPr>
          <a:xfrm>
            <a:off x="10072414" y="2567271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8E0389-6AA0-FA47-88AC-516382A62A82}"/>
              </a:ext>
            </a:extLst>
          </p:cNvPr>
          <p:cNvCxnSpPr>
            <a:cxnSpLocks/>
          </p:cNvCxnSpPr>
          <p:nvPr/>
        </p:nvCxnSpPr>
        <p:spPr>
          <a:xfrm flipH="1">
            <a:off x="5526275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32447D-E722-294F-83AC-F4E66154DB86}"/>
              </a:ext>
            </a:extLst>
          </p:cNvPr>
          <p:cNvCxnSpPr>
            <a:cxnSpLocks/>
          </p:cNvCxnSpPr>
          <p:nvPr/>
        </p:nvCxnSpPr>
        <p:spPr>
          <a:xfrm flipH="1">
            <a:off x="4811564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81D9AC-210F-4E47-A981-41C8C408E006}"/>
              </a:ext>
            </a:extLst>
          </p:cNvPr>
          <p:cNvCxnSpPr>
            <a:cxnSpLocks/>
          </p:cNvCxnSpPr>
          <p:nvPr/>
        </p:nvCxnSpPr>
        <p:spPr>
          <a:xfrm flipH="1">
            <a:off x="4129369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F1D1FF-1307-1043-8410-E96717FCC61B}"/>
              </a:ext>
            </a:extLst>
          </p:cNvPr>
          <p:cNvSpPr txBox="1"/>
          <p:nvPr/>
        </p:nvSpPr>
        <p:spPr>
          <a:xfrm>
            <a:off x="7149471" y="2517691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6585738-E4DF-0F49-8B6B-FF76EE478C00}"/>
              </a:ext>
            </a:extLst>
          </p:cNvPr>
          <p:cNvCxnSpPr>
            <a:cxnSpLocks/>
          </p:cNvCxnSpPr>
          <p:nvPr/>
        </p:nvCxnSpPr>
        <p:spPr>
          <a:xfrm flipH="1">
            <a:off x="3421797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A9341A-88E0-8442-B1CD-8F8CFE002DAF}"/>
              </a:ext>
            </a:extLst>
          </p:cNvPr>
          <p:cNvCxnSpPr>
            <a:cxnSpLocks/>
          </p:cNvCxnSpPr>
          <p:nvPr/>
        </p:nvCxnSpPr>
        <p:spPr>
          <a:xfrm flipH="1">
            <a:off x="9789361" y="25993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B5C3F2-4AED-E748-85FD-E5EC67FA5401}"/>
              </a:ext>
            </a:extLst>
          </p:cNvPr>
          <p:cNvCxnSpPr>
            <a:cxnSpLocks/>
          </p:cNvCxnSpPr>
          <p:nvPr/>
        </p:nvCxnSpPr>
        <p:spPr>
          <a:xfrm>
            <a:off x="903605" y="4085401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1B8A1A-13EC-6A40-9CDB-4EF95CB7DE14}"/>
              </a:ext>
            </a:extLst>
          </p:cNvPr>
          <p:cNvSpPr txBox="1"/>
          <p:nvPr/>
        </p:nvSpPr>
        <p:spPr>
          <a:xfrm>
            <a:off x="11407705" y="384949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EC165-BDFD-DA41-B752-BAF0FEEBFCDE}"/>
              </a:ext>
            </a:extLst>
          </p:cNvPr>
          <p:cNvSpPr txBox="1"/>
          <p:nvPr/>
        </p:nvSpPr>
        <p:spPr>
          <a:xfrm>
            <a:off x="4605808" y="634047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distance = 1 - correlation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370D5-0A52-B049-A60A-A2B247E5CCCC}"/>
              </a:ext>
            </a:extLst>
          </p:cNvPr>
          <p:cNvSpPr/>
          <p:nvPr/>
        </p:nvSpPr>
        <p:spPr>
          <a:xfrm>
            <a:off x="2679742" y="1825625"/>
            <a:ext cx="3758128" cy="466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419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12109-04AD-7245-AD88-D9768067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PELT DMRs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F1DB8-AF6D-9C4D-AD29-D65CE35F4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 the most similar adjacent 2 PELT DMRs (if distance &lt; 0.1)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Combine them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Update correlation distance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all distances &gt; = 0.1, stop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Else go to step 1 </a:t>
            </a:r>
          </a:p>
        </p:txBody>
      </p:sp>
    </p:spTree>
    <p:extLst>
      <p:ext uri="{BB962C8B-B14F-4D97-AF65-F5344CB8AC3E}">
        <p14:creationId xmlns:p14="http://schemas.microsoft.com/office/powerpoint/2010/main" val="7963419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3414-3EB0-D243-ACC8-5D9A5CA9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DD3476D-1B4E-1E4F-8263-9CCD34118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774" y="1875053"/>
            <a:ext cx="10293165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479522-DA49-604C-B8E2-7D0E7AA42F8A}"/>
              </a:ext>
            </a:extLst>
          </p:cNvPr>
          <p:cNvCxnSpPr>
            <a:cxnSpLocks/>
          </p:cNvCxnSpPr>
          <p:nvPr/>
        </p:nvCxnSpPr>
        <p:spPr>
          <a:xfrm flipH="1">
            <a:off x="6152354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99722D-D236-4548-A1E3-1FF37BAA1328}"/>
              </a:ext>
            </a:extLst>
          </p:cNvPr>
          <p:cNvSpPr txBox="1"/>
          <p:nvPr/>
        </p:nvSpPr>
        <p:spPr>
          <a:xfrm>
            <a:off x="2755257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5B4DB-F9B2-5D41-A841-5C5CE894A2CF}"/>
              </a:ext>
            </a:extLst>
          </p:cNvPr>
          <p:cNvSpPr txBox="1"/>
          <p:nvPr/>
        </p:nvSpPr>
        <p:spPr>
          <a:xfrm>
            <a:off x="3368485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68949-D503-3443-AA3B-F9560FC8A11F}"/>
              </a:ext>
            </a:extLst>
          </p:cNvPr>
          <p:cNvSpPr txBox="1"/>
          <p:nvPr/>
        </p:nvSpPr>
        <p:spPr>
          <a:xfrm>
            <a:off x="4246198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CC752-8358-6643-9D2D-A55185560643}"/>
              </a:ext>
            </a:extLst>
          </p:cNvPr>
          <p:cNvSpPr txBox="1"/>
          <p:nvPr/>
        </p:nvSpPr>
        <p:spPr>
          <a:xfrm>
            <a:off x="4921545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97DD3-C1C3-A149-B6D7-441CF6CC5B4C}"/>
              </a:ext>
            </a:extLst>
          </p:cNvPr>
          <p:cNvSpPr txBox="1"/>
          <p:nvPr/>
        </p:nvSpPr>
        <p:spPr>
          <a:xfrm>
            <a:off x="5657689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AA7A5A-8525-6649-8089-6E6D77A43B05}"/>
              </a:ext>
            </a:extLst>
          </p:cNvPr>
          <p:cNvCxnSpPr>
            <a:cxnSpLocks/>
          </p:cNvCxnSpPr>
          <p:nvPr/>
        </p:nvCxnSpPr>
        <p:spPr>
          <a:xfrm>
            <a:off x="2580886" y="2477114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EB101E-116A-A34F-A0A5-F25912B31B47}"/>
              </a:ext>
            </a:extLst>
          </p:cNvPr>
          <p:cNvSpPr txBox="1"/>
          <p:nvPr/>
        </p:nvSpPr>
        <p:spPr>
          <a:xfrm>
            <a:off x="1258762" y="229170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3908B-4537-5D43-ABA2-6970B1604DD4}"/>
              </a:ext>
            </a:extLst>
          </p:cNvPr>
          <p:cNvCxnSpPr>
            <a:cxnSpLocks/>
          </p:cNvCxnSpPr>
          <p:nvPr/>
        </p:nvCxnSpPr>
        <p:spPr>
          <a:xfrm>
            <a:off x="9033681" y="2508917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33ED8BB-56A4-7641-9FE7-F773A21BAFBD}"/>
              </a:ext>
            </a:extLst>
          </p:cNvPr>
          <p:cNvSpPr txBox="1"/>
          <p:nvPr/>
        </p:nvSpPr>
        <p:spPr>
          <a:xfrm>
            <a:off x="9317434" y="223373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F996C-DACE-D545-B2DC-D77E70AA9F35}"/>
              </a:ext>
            </a:extLst>
          </p:cNvPr>
          <p:cNvSpPr txBox="1"/>
          <p:nvPr/>
        </p:nvSpPr>
        <p:spPr>
          <a:xfrm>
            <a:off x="5192051" y="2260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5BF3E-A080-BC46-87A5-5C6743E7DDFF}"/>
              </a:ext>
            </a:extLst>
          </p:cNvPr>
          <p:cNvSpPr txBox="1"/>
          <p:nvPr/>
        </p:nvSpPr>
        <p:spPr>
          <a:xfrm>
            <a:off x="9327370" y="255481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204B49-8144-044C-B862-FEE008AADB16}"/>
              </a:ext>
            </a:extLst>
          </p:cNvPr>
          <p:cNvSpPr txBox="1"/>
          <p:nvPr/>
        </p:nvSpPr>
        <p:spPr>
          <a:xfrm>
            <a:off x="9973558" y="2567271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073260-D5C8-7B41-8394-D490CB673AF8}"/>
              </a:ext>
            </a:extLst>
          </p:cNvPr>
          <p:cNvCxnSpPr>
            <a:cxnSpLocks/>
          </p:cNvCxnSpPr>
          <p:nvPr/>
        </p:nvCxnSpPr>
        <p:spPr>
          <a:xfrm flipH="1">
            <a:off x="5427419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5496A-DCA5-614D-8D77-777F27EBAF9C}"/>
              </a:ext>
            </a:extLst>
          </p:cNvPr>
          <p:cNvCxnSpPr>
            <a:cxnSpLocks/>
          </p:cNvCxnSpPr>
          <p:nvPr/>
        </p:nvCxnSpPr>
        <p:spPr>
          <a:xfrm flipH="1">
            <a:off x="4712708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EBDD58-C764-A446-A3BA-E13A5832654F}"/>
              </a:ext>
            </a:extLst>
          </p:cNvPr>
          <p:cNvCxnSpPr>
            <a:cxnSpLocks/>
          </p:cNvCxnSpPr>
          <p:nvPr/>
        </p:nvCxnSpPr>
        <p:spPr>
          <a:xfrm flipH="1">
            <a:off x="4030513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74C35F-2FA8-0349-A986-2F4C7EEC3EBE}"/>
              </a:ext>
            </a:extLst>
          </p:cNvPr>
          <p:cNvSpPr txBox="1"/>
          <p:nvPr/>
        </p:nvSpPr>
        <p:spPr>
          <a:xfrm>
            <a:off x="7050615" y="2517691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23868D-BEAF-F44A-A646-6240AFF661FA}"/>
              </a:ext>
            </a:extLst>
          </p:cNvPr>
          <p:cNvSpPr/>
          <p:nvPr/>
        </p:nvSpPr>
        <p:spPr>
          <a:xfrm>
            <a:off x="5285747" y="1241191"/>
            <a:ext cx="5196389" cy="473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2768E4-648A-6F49-910D-C2519B68F0F7}"/>
              </a:ext>
            </a:extLst>
          </p:cNvPr>
          <p:cNvCxnSpPr>
            <a:cxnSpLocks/>
          </p:cNvCxnSpPr>
          <p:nvPr/>
        </p:nvCxnSpPr>
        <p:spPr>
          <a:xfrm flipH="1">
            <a:off x="3322941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52F6E2-CF48-D843-996A-EBA1780E01C3}"/>
              </a:ext>
            </a:extLst>
          </p:cNvPr>
          <p:cNvCxnSpPr>
            <a:cxnSpLocks/>
          </p:cNvCxnSpPr>
          <p:nvPr/>
        </p:nvCxnSpPr>
        <p:spPr>
          <a:xfrm flipH="1">
            <a:off x="9727576" y="25993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FBC856-40AF-A848-88A6-984199E02999}"/>
              </a:ext>
            </a:extLst>
          </p:cNvPr>
          <p:cNvCxnSpPr>
            <a:cxnSpLocks/>
          </p:cNvCxnSpPr>
          <p:nvPr/>
        </p:nvCxnSpPr>
        <p:spPr>
          <a:xfrm>
            <a:off x="903605" y="4455269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8FB9AD-12C4-1941-8A68-18CA958F00A6}"/>
              </a:ext>
            </a:extLst>
          </p:cNvPr>
          <p:cNvCxnSpPr>
            <a:cxnSpLocks/>
          </p:cNvCxnSpPr>
          <p:nvPr/>
        </p:nvCxnSpPr>
        <p:spPr>
          <a:xfrm>
            <a:off x="871073" y="4802875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05CEAE-B30B-2E43-840B-2D3170F5E533}"/>
              </a:ext>
            </a:extLst>
          </p:cNvPr>
          <p:cNvCxnSpPr>
            <a:cxnSpLocks/>
          </p:cNvCxnSpPr>
          <p:nvPr/>
        </p:nvCxnSpPr>
        <p:spPr>
          <a:xfrm>
            <a:off x="871073" y="3261758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193089-D99D-3E48-B8A6-2C95C2D4030A}"/>
              </a:ext>
            </a:extLst>
          </p:cNvPr>
          <p:cNvSpPr txBox="1"/>
          <p:nvPr/>
        </p:nvSpPr>
        <p:spPr>
          <a:xfrm>
            <a:off x="11407705" y="305838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.008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5E8C44-6F32-1F43-AB60-828B44110FB2}"/>
              </a:ext>
            </a:extLst>
          </p:cNvPr>
          <p:cNvSpPr txBox="1"/>
          <p:nvPr/>
        </p:nvSpPr>
        <p:spPr>
          <a:xfrm>
            <a:off x="11351738" y="42188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EA650D-7120-D640-80B4-4C94BCE39BB7}"/>
              </a:ext>
            </a:extLst>
          </p:cNvPr>
          <p:cNvSpPr txBox="1"/>
          <p:nvPr/>
        </p:nvSpPr>
        <p:spPr>
          <a:xfrm>
            <a:off x="11392899" y="46115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018C81-7E3B-5C42-96F9-1DE1F427B51F}"/>
              </a:ext>
            </a:extLst>
          </p:cNvPr>
          <p:cNvSpPr txBox="1"/>
          <p:nvPr/>
        </p:nvSpPr>
        <p:spPr>
          <a:xfrm>
            <a:off x="4605808" y="634047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distance = 1 - correlation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429DF-184D-124B-9DD9-554CB2052019}"/>
              </a:ext>
            </a:extLst>
          </p:cNvPr>
          <p:cNvSpPr/>
          <p:nvPr/>
        </p:nvSpPr>
        <p:spPr>
          <a:xfrm>
            <a:off x="2679742" y="1825625"/>
            <a:ext cx="3758128" cy="466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2BEA8-182F-564E-BB59-98D1C613F6C5}"/>
              </a:ext>
            </a:extLst>
          </p:cNvPr>
          <p:cNvSpPr/>
          <p:nvPr/>
        </p:nvSpPr>
        <p:spPr>
          <a:xfrm>
            <a:off x="903605" y="6130212"/>
            <a:ext cx="10448133" cy="210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164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3414-3EB0-D243-ACC8-5D9A5CA93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DD3476D-1B4E-1E4F-8263-9CCD34118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774" y="1875053"/>
            <a:ext cx="10293165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479522-DA49-604C-B8E2-7D0E7AA42F8A}"/>
              </a:ext>
            </a:extLst>
          </p:cNvPr>
          <p:cNvCxnSpPr>
            <a:cxnSpLocks/>
          </p:cNvCxnSpPr>
          <p:nvPr/>
        </p:nvCxnSpPr>
        <p:spPr>
          <a:xfrm flipH="1">
            <a:off x="6152354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99722D-D236-4548-A1E3-1FF37BAA1328}"/>
              </a:ext>
            </a:extLst>
          </p:cNvPr>
          <p:cNvSpPr txBox="1"/>
          <p:nvPr/>
        </p:nvSpPr>
        <p:spPr>
          <a:xfrm>
            <a:off x="2755257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5B4DB-F9B2-5D41-A841-5C5CE894A2CF}"/>
              </a:ext>
            </a:extLst>
          </p:cNvPr>
          <p:cNvSpPr txBox="1"/>
          <p:nvPr/>
        </p:nvSpPr>
        <p:spPr>
          <a:xfrm>
            <a:off x="3368485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68949-D503-3443-AA3B-F9560FC8A11F}"/>
              </a:ext>
            </a:extLst>
          </p:cNvPr>
          <p:cNvSpPr txBox="1"/>
          <p:nvPr/>
        </p:nvSpPr>
        <p:spPr>
          <a:xfrm>
            <a:off x="4246198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CC752-8358-6643-9D2D-A55185560643}"/>
              </a:ext>
            </a:extLst>
          </p:cNvPr>
          <p:cNvSpPr txBox="1"/>
          <p:nvPr/>
        </p:nvSpPr>
        <p:spPr>
          <a:xfrm>
            <a:off x="4921545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97DD3-C1C3-A149-B6D7-441CF6CC5B4C}"/>
              </a:ext>
            </a:extLst>
          </p:cNvPr>
          <p:cNvSpPr txBox="1"/>
          <p:nvPr/>
        </p:nvSpPr>
        <p:spPr>
          <a:xfrm>
            <a:off x="5657689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AA7A5A-8525-6649-8089-6E6D77A43B05}"/>
              </a:ext>
            </a:extLst>
          </p:cNvPr>
          <p:cNvCxnSpPr>
            <a:cxnSpLocks/>
          </p:cNvCxnSpPr>
          <p:nvPr/>
        </p:nvCxnSpPr>
        <p:spPr>
          <a:xfrm>
            <a:off x="2580886" y="2477114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EB101E-116A-A34F-A0A5-F25912B31B47}"/>
              </a:ext>
            </a:extLst>
          </p:cNvPr>
          <p:cNvSpPr txBox="1"/>
          <p:nvPr/>
        </p:nvSpPr>
        <p:spPr>
          <a:xfrm>
            <a:off x="1258762" y="229170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3908B-4537-5D43-ABA2-6970B1604DD4}"/>
              </a:ext>
            </a:extLst>
          </p:cNvPr>
          <p:cNvCxnSpPr>
            <a:cxnSpLocks/>
          </p:cNvCxnSpPr>
          <p:nvPr/>
        </p:nvCxnSpPr>
        <p:spPr>
          <a:xfrm>
            <a:off x="9033681" y="2508917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33ED8BB-56A4-7641-9FE7-F773A21BAFBD}"/>
              </a:ext>
            </a:extLst>
          </p:cNvPr>
          <p:cNvSpPr txBox="1"/>
          <p:nvPr/>
        </p:nvSpPr>
        <p:spPr>
          <a:xfrm>
            <a:off x="9317434" y="223373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F996C-DACE-D545-B2DC-D77E70AA9F35}"/>
              </a:ext>
            </a:extLst>
          </p:cNvPr>
          <p:cNvSpPr txBox="1"/>
          <p:nvPr/>
        </p:nvSpPr>
        <p:spPr>
          <a:xfrm>
            <a:off x="5192051" y="2260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5BF3E-A080-BC46-87A5-5C6743E7DDFF}"/>
              </a:ext>
            </a:extLst>
          </p:cNvPr>
          <p:cNvSpPr txBox="1"/>
          <p:nvPr/>
        </p:nvSpPr>
        <p:spPr>
          <a:xfrm>
            <a:off x="9327370" y="255481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204B49-8144-044C-B862-FEE008AADB16}"/>
              </a:ext>
            </a:extLst>
          </p:cNvPr>
          <p:cNvSpPr txBox="1"/>
          <p:nvPr/>
        </p:nvSpPr>
        <p:spPr>
          <a:xfrm>
            <a:off x="9973558" y="2567271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073260-D5C8-7B41-8394-D490CB673AF8}"/>
              </a:ext>
            </a:extLst>
          </p:cNvPr>
          <p:cNvCxnSpPr>
            <a:cxnSpLocks/>
          </p:cNvCxnSpPr>
          <p:nvPr/>
        </p:nvCxnSpPr>
        <p:spPr>
          <a:xfrm flipH="1">
            <a:off x="5427419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35496A-DCA5-614D-8D77-777F27EBAF9C}"/>
              </a:ext>
            </a:extLst>
          </p:cNvPr>
          <p:cNvCxnSpPr>
            <a:cxnSpLocks/>
          </p:cNvCxnSpPr>
          <p:nvPr/>
        </p:nvCxnSpPr>
        <p:spPr>
          <a:xfrm flipH="1">
            <a:off x="4712708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EBDD58-C764-A446-A3BA-E13A5832654F}"/>
              </a:ext>
            </a:extLst>
          </p:cNvPr>
          <p:cNvCxnSpPr>
            <a:cxnSpLocks/>
          </p:cNvCxnSpPr>
          <p:nvPr/>
        </p:nvCxnSpPr>
        <p:spPr>
          <a:xfrm flipH="1">
            <a:off x="4030513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74C35F-2FA8-0349-A986-2F4C7EEC3EBE}"/>
              </a:ext>
            </a:extLst>
          </p:cNvPr>
          <p:cNvSpPr txBox="1"/>
          <p:nvPr/>
        </p:nvSpPr>
        <p:spPr>
          <a:xfrm>
            <a:off x="7050615" y="2517691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23868D-BEAF-F44A-A646-6240AFF661FA}"/>
              </a:ext>
            </a:extLst>
          </p:cNvPr>
          <p:cNvSpPr/>
          <p:nvPr/>
        </p:nvSpPr>
        <p:spPr>
          <a:xfrm>
            <a:off x="5285747" y="1241191"/>
            <a:ext cx="5196389" cy="473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2768E4-648A-6F49-910D-C2519B68F0F7}"/>
              </a:ext>
            </a:extLst>
          </p:cNvPr>
          <p:cNvCxnSpPr>
            <a:cxnSpLocks/>
          </p:cNvCxnSpPr>
          <p:nvPr/>
        </p:nvCxnSpPr>
        <p:spPr>
          <a:xfrm flipH="1">
            <a:off x="3322941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52F6E2-CF48-D843-996A-EBA1780E01C3}"/>
              </a:ext>
            </a:extLst>
          </p:cNvPr>
          <p:cNvCxnSpPr>
            <a:cxnSpLocks/>
          </p:cNvCxnSpPr>
          <p:nvPr/>
        </p:nvCxnSpPr>
        <p:spPr>
          <a:xfrm flipH="1">
            <a:off x="9727576" y="25993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FBC856-40AF-A848-88A6-984199E02999}"/>
              </a:ext>
            </a:extLst>
          </p:cNvPr>
          <p:cNvCxnSpPr>
            <a:cxnSpLocks/>
          </p:cNvCxnSpPr>
          <p:nvPr/>
        </p:nvCxnSpPr>
        <p:spPr>
          <a:xfrm>
            <a:off x="903605" y="4455269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8FB9AD-12C4-1941-8A68-18CA958F00A6}"/>
              </a:ext>
            </a:extLst>
          </p:cNvPr>
          <p:cNvCxnSpPr>
            <a:cxnSpLocks/>
          </p:cNvCxnSpPr>
          <p:nvPr/>
        </p:nvCxnSpPr>
        <p:spPr>
          <a:xfrm>
            <a:off x="871073" y="4802875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C5E8C44-6F32-1F43-AB60-828B44110FB2}"/>
              </a:ext>
            </a:extLst>
          </p:cNvPr>
          <p:cNvSpPr txBox="1"/>
          <p:nvPr/>
        </p:nvSpPr>
        <p:spPr>
          <a:xfrm>
            <a:off x="11351738" y="42188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.284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EA650D-7120-D640-80B4-4C94BCE39BB7}"/>
              </a:ext>
            </a:extLst>
          </p:cNvPr>
          <p:cNvSpPr txBox="1"/>
          <p:nvPr/>
        </p:nvSpPr>
        <p:spPr>
          <a:xfrm>
            <a:off x="11392899" y="46115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D99F4E-81B7-BF4C-9B5A-DF3FDF84113A}"/>
              </a:ext>
            </a:extLst>
          </p:cNvPr>
          <p:cNvSpPr txBox="1"/>
          <p:nvPr/>
        </p:nvSpPr>
        <p:spPr>
          <a:xfrm>
            <a:off x="4605808" y="634047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distance = 1 - correlation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2F5B5F-0460-0C47-B739-EA49650DCE8E}"/>
              </a:ext>
            </a:extLst>
          </p:cNvPr>
          <p:cNvSpPr/>
          <p:nvPr/>
        </p:nvSpPr>
        <p:spPr>
          <a:xfrm>
            <a:off x="2679742" y="1825625"/>
            <a:ext cx="3758128" cy="466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DCA1AF-EFED-A24D-B3CD-7488FDC1DCF0}"/>
              </a:ext>
            </a:extLst>
          </p:cNvPr>
          <p:cNvSpPr/>
          <p:nvPr/>
        </p:nvSpPr>
        <p:spPr>
          <a:xfrm>
            <a:off x="903605" y="6130212"/>
            <a:ext cx="10448133" cy="210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317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CBA1E1F-A4EC-594C-81F1-20D10EC84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15" y="2264582"/>
            <a:ext cx="6373711" cy="487081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EEECDC-C7EF-8149-A9AB-7EB750A1299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Correlation distance between adjacent children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EE609CF-2829-9B48-93DD-0D832A6D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08" y="2400507"/>
            <a:ext cx="5549247" cy="4082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9231DA-E23E-6D47-B858-BAD9CD794070}"/>
              </a:ext>
            </a:extLst>
          </p:cNvPr>
          <p:cNvSpPr txBox="1"/>
          <p:nvPr/>
        </p:nvSpPr>
        <p:spPr>
          <a:xfrm>
            <a:off x="7494862" y="2157012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#segmented parent DMR  = 204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64A8F-D32E-C54C-BB5B-ADF1B4FEAB9D}"/>
              </a:ext>
            </a:extLst>
          </p:cNvPr>
          <p:cNvSpPr txBox="1"/>
          <p:nvPr/>
        </p:nvSpPr>
        <p:spPr>
          <a:xfrm>
            <a:off x="1845256" y="2131029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#segmented parent DMR  = 285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64E97-41B3-0047-A376-36BC83F5CCA5}"/>
              </a:ext>
            </a:extLst>
          </p:cNvPr>
          <p:cNvSpPr txBox="1"/>
          <p:nvPr/>
        </p:nvSpPr>
        <p:spPr>
          <a:xfrm>
            <a:off x="4605808" y="634047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distance = 1 - correlation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3C3AB-944D-554F-AD0D-C3D8D594A982}"/>
              </a:ext>
            </a:extLst>
          </p:cNvPr>
          <p:cNvSpPr txBox="1"/>
          <p:nvPr/>
        </p:nvSpPr>
        <p:spPr>
          <a:xfrm>
            <a:off x="2743066" y="1630718"/>
            <a:ext cx="167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merging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AEF93-15B4-1048-92BE-7CE4CAF820EA}"/>
              </a:ext>
            </a:extLst>
          </p:cNvPr>
          <p:cNvSpPr txBox="1"/>
          <p:nvPr/>
        </p:nvSpPr>
        <p:spPr>
          <a:xfrm>
            <a:off x="8196929" y="1658422"/>
            <a:ext cx="1504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merging</a:t>
            </a:r>
          </a:p>
        </p:txBody>
      </p:sp>
    </p:spTree>
    <p:extLst>
      <p:ext uri="{BB962C8B-B14F-4D97-AF65-F5344CB8AC3E}">
        <p14:creationId xmlns:p14="http://schemas.microsoft.com/office/powerpoint/2010/main" val="25119750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804D-26B1-9041-8840-1FEC56DA9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751" y="1474912"/>
            <a:ext cx="9992497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Pattern recognition in methylation data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(PELT based)</a:t>
            </a:r>
          </a:p>
        </p:txBody>
      </p:sp>
    </p:spTree>
    <p:extLst>
      <p:ext uri="{BB962C8B-B14F-4D97-AF65-F5344CB8AC3E}">
        <p14:creationId xmlns:p14="http://schemas.microsoft.com/office/powerpoint/2010/main" val="808827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C374-D044-0C40-BF73-F7C37D901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Not Merged</a:t>
            </a:r>
          </a:p>
        </p:txBody>
      </p:sp>
      <p:pic>
        <p:nvPicPr>
          <p:cNvPr id="5" name="Content Placeholder 4" descr="Chart, timeline&#10;&#10;Description automatically generated">
            <a:extLst>
              <a:ext uri="{FF2B5EF4-FFF2-40B4-BE49-F238E27FC236}">
                <a16:creationId xmlns:a16="http://schemas.microsoft.com/office/drawing/2014/main" id="{8C2BEF35-6EAB-084C-BF2B-54E1D2E6C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293" y="1825625"/>
            <a:ext cx="10553716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0F6550-DCE6-AA4D-A34E-D2E06C341372}"/>
              </a:ext>
            </a:extLst>
          </p:cNvPr>
          <p:cNvCxnSpPr>
            <a:cxnSpLocks/>
          </p:cNvCxnSpPr>
          <p:nvPr/>
        </p:nvCxnSpPr>
        <p:spPr>
          <a:xfrm>
            <a:off x="903605" y="3578770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F35759-ED10-9945-9CB8-B733173CBF96}"/>
              </a:ext>
            </a:extLst>
          </p:cNvPr>
          <p:cNvCxnSpPr>
            <a:cxnSpLocks/>
          </p:cNvCxnSpPr>
          <p:nvPr/>
        </p:nvCxnSpPr>
        <p:spPr>
          <a:xfrm>
            <a:off x="891621" y="4625021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C29D3A-152A-BC42-AF42-D1EC9B148580}"/>
              </a:ext>
            </a:extLst>
          </p:cNvPr>
          <p:cNvSpPr txBox="1"/>
          <p:nvPr/>
        </p:nvSpPr>
        <p:spPr>
          <a:xfrm>
            <a:off x="11715588" y="33941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75A6D-78F3-4F4F-9473-1DB03CD0595F}"/>
              </a:ext>
            </a:extLst>
          </p:cNvPr>
          <p:cNvSpPr txBox="1"/>
          <p:nvPr/>
        </p:nvSpPr>
        <p:spPr>
          <a:xfrm>
            <a:off x="11620929" y="46402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.51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8135C3D-457E-DC46-BB2A-B66334F9F5ED}"/>
              </a:ext>
            </a:extLst>
          </p:cNvPr>
          <p:cNvSpPr/>
          <p:nvPr/>
        </p:nvSpPr>
        <p:spPr>
          <a:xfrm>
            <a:off x="11350304" y="3277456"/>
            <a:ext cx="270625" cy="7238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E110323-BCAB-BB4F-9967-8340ECF6B47E}"/>
              </a:ext>
            </a:extLst>
          </p:cNvPr>
          <p:cNvSpPr/>
          <p:nvPr/>
        </p:nvSpPr>
        <p:spPr>
          <a:xfrm>
            <a:off x="11351294" y="4463022"/>
            <a:ext cx="270625" cy="7238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6692B-7EDF-5243-A9A3-ED6B2D29C9FF}"/>
              </a:ext>
            </a:extLst>
          </p:cNvPr>
          <p:cNvSpPr txBox="1"/>
          <p:nvPr/>
        </p:nvSpPr>
        <p:spPr>
          <a:xfrm>
            <a:off x="9095" y="1677212"/>
            <a:ext cx="1857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AUC </a:t>
            </a:r>
          </a:p>
          <a:p>
            <a:pPr algn="ctr"/>
            <a:r>
              <a:rPr lang="en-US" dirty="0"/>
              <a:t>DCB vs NDB = .56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F289C-1273-8B46-B535-D7D3D935E942}"/>
              </a:ext>
            </a:extLst>
          </p:cNvPr>
          <p:cNvSpPr txBox="1"/>
          <p:nvPr/>
        </p:nvSpPr>
        <p:spPr>
          <a:xfrm>
            <a:off x="777991" y="30752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2D2DD-FC60-604A-9E98-1CFFAAEC5F5B}"/>
              </a:ext>
            </a:extLst>
          </p:cNvPr>
          <p:cNvSpPr txBox="1"/>
          <p:nvPr/>
        </p:nvSpPr>
        <p:spPr>
          <a:xfrm>
            <a:off x="699477" y="39854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622E6B-E889-E34A-A13F-72C47D23FA22}"/>
              </a:ext>
            </a:extLst>
          </p:cNvPr>
          <p:cNvSpPr txBox="1"/>
          <p:nvPr/>
        </p:nvSpPr>
        <p:spPr>
          <a:xfrm>
            <a:off x="777990" y="50736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24974D-60FC-BC4B-8D0E-521AD11D50FC}"/>
              </a:ext>
            </a:extLst>
          </p:cNvPr>
          <p:cNvCxnSpPr>
            <a:cxnSpLocks/>
          </p:cNvCxnSpPr>
          <p:nvPr/>
        </p:nvCxnSpPr>
        <p:spPr>
          <a:xfrm flipH="1">
            <a:off x="6288281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FD71FB-C0CD-4740-A76A-AE47B86E51A8}"/>
              </a:ext>
            </a:extLst>
          </p:cNvPr>
          <p:cNvSpPr txBox="1"/>
          <p:nvPr/>
        </p:nvSpPr>
        <p:spPr>
          <a:xfrm>
            <a:off x="2891184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99642-4896-1E4C-B0EB-CE48B2EEE661}"/>
              </a:ext>
            </a:extLst>
          </p:cNvPr>
          <p:cNvSpPr txBox="1"/>
          <p:nvPr/>
        </p:nvSpPr>
        <p:spPr>
          <a:xfrm>
            <a:off x="3504412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D2E11B-B687-6941-AE73-F4E81FDEE855}"/>
              </a:ext>
            </a:extLst>
          </p:cNvPr>
          <p:cNvSpPr txBox="1"/>
          <p:nvPr/>
        </p:nvSpPr>
        <p:spPr>
          <a:xfrm>
            <a:off x="4382125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EBD96-5EA3-0949-8957-AA1DAF1041E1}"/>
              </a:ext>
            </a:extLst>
          </p:cNvPr>
          <p:cNvSpPr txBox="1"/>
          <p:nvPr/>
        </p:nvSpPr>
        <p:spPr>
          <a:xfrm>
            <a:off x="5057472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51AE46-ED60-A74A-8EE5-3F06753633CD}"/>
              </a:ext>
            </a:extLst>
          </p:cNvPr>
          <p:cNvSpPr txBox="1"/>
          <p:nvPr/>
        </p:nvSpPr>
        <p:spPr>
          <a:xfrm>
            <a:off x="5793616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37CF45-A490-AD4E-95D5-EC32B213C1DE}"/>
              </a:ext>
            </a:extLst>
          </p:cNvPr>
          <p:cNvCxnSpPr>
            <a:cxnSpLocks/>
          </p:cNvCxnSpPr>
          <p:nvPr/>
        </p:nvCxnSpPr>
        <p:spPr>
          <a:xfrm>
            <a:off x="2716813" y="2477114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C806E8-D66A-1D44-A26F-8A981FEB346C}"/>
              </a:ext>
            </a:extLst>
          </p:cNvPr>
          <p:cNvSpPr txBox="1"/>
          <p:nvPr/>
        </p:nvSpPr>
        <p:spPr>
          <a:xfrm>
            <a:off x="1394689" y="229170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B015BF-C207-2D42-B4DC-D0EE8EE1FC74}"/>
              </a:ext>
            </a:extLst>
          </p:cNvPr>
          <p:cNvCxnSpPr>
            <a:cxnSpLocks/>
          </p:cNvCxnSpPr>
          <p:nvPr/>
        </p:nvCxnSpPr>
        <p:spPr>
          <a:xfrm>
            <a:off x="9132537" y="2508917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11F060-5BB1-4F49-B9EE-2254137998F1}"/>
              </a:ext>
            </a:extLst>
          </p:cNvPr>
          <p:cNvSpPr txBox="1"/>
          <p:nvPr/>
        </p:nvSpPr>
        <p:spPr>
          <a:xfrm>
            <a:off x="9453361" y="223373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1A8EB8-8E66-4B41-928F-5BC42F679D98}"/>
              </a:ext>
            </a:extLst>
          </p:cNvPr>
          <p:cNvSpPr txBox="1"/>
          <p:nvPr/>
        </p:nvSpPr>
        <p:spPr>
          <a:xfrm>
            <a:off x="5327978" y="2260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1A1D71-C431-8446-B07A-FDD7E9EC85F2}"/>
              </a:ext>
            </a:extLst>
          </p:cNvPr>
          <p:cNvSpPr txBox="1"/>
          <p:nvPr/>
        </p:nvSpPr>
        <p:spPr>
          <a:xfrm>
            <a:off x="9537439" y="255481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F9980B-35B2-1A4F-A6B3-C3742FD31607}"/>
              </a:ext>
            </a:extLst>
          </p:cNvPr>
          <p:cNvSpPr txBox="1"/>
          <p:nvPr/>
        </p:nvSpPr>
        <p:spPr>
          <a:xfrm>
            <a:off x="10109485" y="2567271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CE91F1-0F54-724B-B465-2C88EE422521}"/>
              </a:ext>
            </a:extLst>
          </p:cNvPr>
          <p:cNvCxnSpPr>
            <a:cxnSpLocks/>
          </p:cNvCxnSpPr>
          <p:nvPr/>
        </p:nvCxnSpPr>
        <p:spPr>
          <a:xfrm flipH="1">
            <a:off x="5563346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DE1CE7-30B6-8943-A327-C3ABAC1BDA88}"/>
              </a:ext>
            </a:extLst>
          </p:cNvPr>
          <p:cNvCxnSpPr>
            <a:cxnSpLocks/>
          </p:cNvCxnSpPr>
          <p:nvPr/>
        </p:nvCxnSpPr>
        <p:spPr>
          <a:xfrm flipH="1">
            <a:off x="4848635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832556-CFA6-344F-A44C-95211C051036}"/>
              </a:ext>
            </a:extLst>
          </p:cNvPr>
          <p:cNvCxnSpPr>
            <a:cxnSpLocks/>
          </p:cNvCxnSpPr>
          <p:nvPr/>
        </p:nvCxnSpPr>
        <p:spPr>
          <a:xfrm flipH="1">
            <a:off x="4166440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427960F-7DC1-3145-9A2C-22A48BB0ED35}"/>
              </a:ext>
            </a:extLst>
          </p:cNvPr>
          <p:cNvSpPr txBox="1"/>
          <p:nvPr/>
        </p:nvSpPr>
        <p:spPr>
          <a:xfrm>
            <a:off x="7186542" y="2517691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4B6CB3-AABC-284C-B6E0-D33F5DD86291}"/>
              </a:ext>
            </a:extLst>
          </p:cNvPr>
          <p:cNvSpPr/>
          <p:nvPr/>
        </p:nvSpPr>
        <p:spPr>
          <a:xfrm>
            <a:off x="1990133" y="1845926"/>
            <a:ext cx="5196389" cy="473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BB841E5-F6CD-6643-86AA-2FCC1096142B}"/>
              </a:ext>
            </a:extLst>
          </p:cNvPr>
          <p:cNvCxnSpPr>
            <a:cxnSpLocks/>
          </p:cNvCxnSpPr>
          <p:nvPr/>
        </p:nvCxnSpPr>
        <p:spPr>
          <a:xfrm flipH="1">
            <a:off x="3458868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5DF493C-64CC-B84D-B5B7-2BE8CD2B99DA}"/>
              </a:ext>
            </a:extLst>
          </p:cNvPr>
          <p:cNvCxnSpPr>
            <a:cxnSpLocks/>
          </p:cNvCxnSpPr>
          <p:nvPr/>
        </p:nvCxnSpPr>
        <p:spPr>
          <a:xfrm flipH="1">
            <a:off x="9826432" y="25993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7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EDEA-6F63-0D44-9ACB-4F0BEDA4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4135F-FE5C-6E47-9DAD-5E5BF90F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091" y="2244392"/>
            <a:ext cx="5220709" cy="3989543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F0176DB-90F9-6449-87C6-2898CD520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94" y="1976359"/>
            <a:ext cx="5634716" cy="403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9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2981CC7-52E5-2641-B371-F544961C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11" y="644025"/>
            <a:ext cx="6619540" cy="56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7216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840A328-AE01-0F49-9103-CD877917C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677" y="1825625"/>
            <a:ext cx="10226646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A63E49-783E-2747-9FD5-5926DEFAC295}"/>
              </a:ext>
            </a:extLst>
          </p:cNvPr>
          <p:cNvCxnSpPr>
            <a:cxnSpLocks/>
          </p:cNvCxnSpPr>
          <p:nvPr/>
        </p:nvCxnSpPr>
        <p:spPr>
          <a:xfrm>
            <a:off x="903605" y="4493169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4365D1-61C8-9843-91C4-630A9ADD765F}"/>
              </a:ext>
            </a:extLst>
          </p:cNvPr>
          <p:cNvSpPr txBox="1"/>
          <p:nvPr/>
        </p:nvSpPr>
        <p:spPr>
          <a:xfrm>
            <a:off x="11353800" y="33363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D638C-8A82-314C-AB66-872E7B82703D}"/>
              </a:ext>
            </a:extLst>
          </p:cNvPr>
          <p:cNvSpPr txBox="1"/>
          <p:nvPr/>
        </p:nvSpPr>
        <p:spPr>
          <a:xfrm>
            <a:off x="11353800" y="454759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.46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03D6A-B9A2-FA44-9CCB-C5459D137B0A}"/>
              </a:ext>
            </a:extLst>
          </p:cNvPr>
          <p:cNvCxnSpPr>
            <a:cxnSpLocks/>
          </p:cNvCxnSpPr>
          <p:nvPr/>
        </p:nvCxnSpPr>
        <p:spPr>
          <a:xfrm flipH="1">
            <a:off x="6102926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A06267-A878-EB40-B9A0-A056FE1D9D73}"/>
              </a:ext>
            </a:extLst>
          </p:cNvPr>
          <p:cNvSpPr txBox="1"/>
          <p:nvPr/>
        </p:nvSpPr>
        <p:spPr>
          <a:xfrm>
            <a:off x="2705829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D575C-FE62-9445-97A1-B692AE6DFC38}"/>
              </a:ext>
            </a:extLst>
          </p:cNvPr>
          <p:cNvSpPr txBox="1"/>
          <p:nvPr/>
        </p:nvSpPr>
        <p:spPr>
          <a:xfrm>
            <a:off x="3319057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E5143-BED7-B94C-ADC3-4CF24F794D6F}"/>
              </a:ext>
            </a:extLst>
          </p:cNvPr>
          <p:cNvSpPr txBox="1"/>
          <p:nvPr/>
        </p:nvSpPr>
        <p:spPr>
          <a:xfrm>
            <a:off x="4196770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BA805-7852-EF4D-A607-DBA6B00797EE}"/>
              </a:ext>
            </a:extLst>
          </p:cNvPr>
          <p:cNvSpPr txBox="1"/>
          <p:nvPr/>
        </p:nvSpPr>
        <p:spPr>
          <a:xfrm>
            <a:off x="4872117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50B4AB-BBE3-384C-95A9-39231DE7EB26}"/>
              </a:ext>
            </a:extLst>
          </p:cNvPr>
          <p:cNvSpPr txBox="1"/>
          <p:nvPr/>
        </p:nvSpPr>
        <p:spPr>
          <a:xfrm>
            <a:off x="5608261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282451-A8A2-5044-8FF8-3DFF54154A51}"/>
              </a:ext>
            </a:extLst>
          </p:cNvPr>
          <p:cNvCxnSpPr>
            <a:cxnSpLocks/>
          </p:cNvCxnSpPr>
          <p:nvPr/>
        </p:nvCxnSpPr>
        <p:spPr>
          <a:xfrm>
            <a:off x="2531458" y="2477114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09130F-318F-8F42-A255-C061AC1DEFD3}"/>
              </a:ext>
            </a:extLst>
          </p:cNvPr>
          <p:cNvSpPr txBox="1"/>
          <p:nvPr/>
        </p:nvSpPr>
        <p:spPr>
          <a:xfrm>
            <a:off x="1209334" y="229170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B937D2-F77A-3B40-A66D-B42440495228}"/>
              </a:ext>
            </a:extLst>
          </p:cNvPr>
          <p:cNvCxnSpPr>
            <a:cxnSpLocks/>
          </p:cNvCxnSpPr>
          <p:nvPr/>
        </p:nvCxnSpPr>
        <p:spPr>
          <a:xfrm>
            <a:off x="8984253" y="2508917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BFA233-B0E2-224B-8DB9-887237FFC3A6}"/>
              </a:ext>
            </a:extLst>
          </p:cNvPr>
          <p:cNvSpPr txBox="1"/>
          <p:nvPr/>
        </p:nvSpPr>
        <p:spPr>
          <a:xfrm>
            <a:off x="9268006" y="223373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B12E26-5063-A145-9EEF-35D461B8B7E3}"/>
              </a:ext>
            </a:extLst>
          </p:cNvPr>
          <p:cNvSpPr txBox="1"/>
          <p:nvPr/>
        </p:nvSpPr>
        <p:spPr>
          <a:xfrm>
            <a:off x="5142623" y="2260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EF5106-120D-FC44-83B8-994578613F4C}"/>
              </a:ext>
            </a:extLst>
          </p:cNvPr>
          <p:cNvSpPr txBox="1"/>
          <p:nvPr/>
        </p:nvSpPr>
        <p:spPr>
          <a:xfrm>
            <a:off x="9352084" y="255481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D15F9-99CE-7A48-9AAC-83D6BA1448FC}"/>
              </a:ext>
            </a:extLst>
          </p:cNvPr>
          <p:cNvSpPr txBox="1"/>
          <p:nvPr/>
        </p:nvSpPr>
        <p:spPr>
          <a:xfrm>
            <a:off x="9924130" y="2567271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431F24-5379-9D47-B0D7-0361CB614958}"/>
              </a:ext>
            </a:extLst>
          </p:cNvPr>
          <p:cNvCxnSpPr>
            <a:cxnSpLocks/>
          </p:cNvCxnSpPr>
          <p:nvPr/>
        </p:nvCxnSpPr>
        <p:spPr>
          <a:xfrm flipH="1">
            <a:off x="5377991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18CC15-D0F9-E744-B3E4-CFEC6C376F92}"/>
              </a:ext>
            </a:extLst>
          </p:cNvPr>
          <p:cNvCxnSpPr>
            <a:cxnSpLocks/>
          </p:cNvCxnSpPr>
          <p:nvPr/>
        </p:nvCxnSpPr>
        <p:spPr>
          <a:xfrm flipH="1">
            <a:off x="4663280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B3D4B8-1C53-7843-85F5-10D4F8EEA2B6}"/>
              </a:ext>
            </a:extLst>
          </p:cNvPr>
          <p:cNvCxnSpPr>
            <a:cxnSpLocks/>
          </p:cNvCxnSpPr>
          <p:nvPr/>
        </p:nvCxnSpPr>
        <p:spPr>
          <a:xfrm flipH="1">
            <a:off x="3981085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11CCCBD-6EDD-4A4E-ACAB-A8FD6D739AC4}"/>
              </a:ext>
            </a:extLst>
          </p:cNvPr>
          <p:cNvSpPr txBox="1"/>
          <p:nvPr/>
        </p:nvSpPr>
        <p:spPr>
          <a:xfrm>
            <a:off x="7001187" y="2517691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1FC7A8-9BC4-054D-838C-D67A4819E9C7}"/>
              </a:ext>
            </a:extLst>
          </p:cNvPr>
          <p:cNvSpPr/>
          <p:nvPr/>
        </p:nvSpPr>
        <p:spPr>
          <a:xfrm>
            <a:off x="1804778" y="1845926"/>
            <a:ext cx="5196389" cy="473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1E3D93-765E-944D-849B-1D4B04F55FD7}"/>
              </a:ext>
            </a:extLst>
          </p:cNvPr>
          <p:cNvCxnSpPr>
            <a:cxnSpLocks/>
          </p:cNvCxnSpPr>
          <p:nvPr/>
        </p:nvCxnSpPr>
        <p:spPr>
          <a:xfrm flipH="1">
            <a:off x="3273513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18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1928-2921-D645-8FD8-D9A5C085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75B6456C-5DBE-CF44-963C-1E774BBB6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759" y="1825625"/>
            <a:ext cx="10408482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C9DF-0191-FE48-909D-5BB961F95880}"/>
              </a:ext>
            </a:extLst>
          </p:cNvPr>
          <p:cNvCxnSpPr>
            <a:cxnSpLocks/>
          </p:cNvCxnSpPr>
          <p:nvPr/>
        </p:nvCxnSpPr>
        <p:spPr>
          <a:xfrm>
            <a:off x="903605" y="4112168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49003F-1A9D-1E40-94A2-CE54266ECD72}"/>
              </a:ext>
            </a:extLst>
          </p:cNvPr>
          <p:cNvSpPr txBox="1"/>
          <p:nvPr/>
        </p:nvSpPr>
        <p:spPr>
          <a:xfrm>
            <a:off x="11353800" y="333632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DAD1D-AFBC-C64A-B4A1-FBB26BA378FE}"/>
              </a:ext>
            </a:extLst>
          </p:cNvPr>
          <p:cNvSpPr txBox="1"/>
          <p:nvPr/>
        </p:nvSpPr>
        <p:spPr>
          <a:xfrm>
            <a:off x="11353800" y="454759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D65F62-F951-8D42-9A4F-B6C35EEA03D4}"/>
              </a:ext>
            </a:extLst>
          </p:cNvPr>
          <p:cNvCxnSpPr>
            <a:cxnSpLocks/>
          </p:cNvCxnSpPr>
          <p:nvPr/>
        </p:nvCxnSpPr>
        <p:spPr>
          <a:xfrm flipH="1">
            <a:off x="6102926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0A3ECA-85A1-4244-AB8F-E2E4F850E40F}"/>
              </a:ext>
            </a:extLst>
          </p:cNvPr>
          <p:cNvSpPr txBox="1"/>
          <p:nvPr/>
        </p:nvSpPr>
        <p:spPr>
          <a:xfrm>
            <a:off x="2532831" y="250068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7B3B5-4FD7-0441-B58F-ECE32340B464}"/>
              </a:ext>
            </a:extLst>
          </p:cNvPr>
          <p:cNvSpPr txBox="1"/>
          <p:nvPr/>
        </p:nvSpPr>
        <p:spPr>
          <a:xfrm>
            <a:off x="3146059" y="251065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A7867-8799-F74E-9F8C-E6F4CD0A8994}"/>
              </a:ext>
            </a:extLst>
          </p:cNvPr>
          <p:cNvSpPr txBox="1"/>
          <p:nvPr/>
        </p:nvSpPr>
        <p:spPr>
          <a:xfrm>
            <a:off x="4023772" y="248102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82E3C-494C-7E42-BC90-8BD73D528B49}"/>
              </a:ext>
            </a:extLst>
          </p:cNvPr>
          <p:cNvSpPr txBox="1"/>
          <p:nvPr/>
        </p:nvSpPr>
        <p:spPr>
          <a:xfrm>
            <a:off x="4699119" y="2481022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CC92B-D6EB-EB48-AD09-655BCB070FA3}"/>
              </a:ext>
            </a:extLst>
          </p:cNvPr>
          <p:cNvSpPr txBox="1"/>
          <p:nvPr/>
        </p:nvSpPr>
        <p:spPr>
          <a:xfrm>
            <a:off x="5435263" y="251065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41B2A5-7407-9D4A-863F-E9B011683587}"/>
              </a:ext>
            </a:extLst>
          </p:cNvPr>
          <p:cNvCxnSpPr>
            <a:cxnSpLocks/>
          </p:cNvCxnSpPr>
          <p:nvPr/>
        </p:nvCxnSpPr>
        <p:spPr>
          <a:xfrm>
            <a:off x="2457316" y="2477114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BD13F9-66F6-344E-AD9B-6C5F4C1A8385}"/>
              </a:ext>
            </a:extLst>
          </p:cNvPr>
          <p:cNvSpPr txBox="1"/>
          <p:nvPr/>
        </p:nvSpPr>
        <p:spPr>
          <a:xfrm>
            <a:off x="1209334" y="2229923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370957-E3CE-D34E-A330-8937AD5C95C6}"/>
              </a:ext>
            </a:extLst>
          </p:cNvPr>
          <p:cNvCxnSpPr>
            <a:cxnSpLocks/>
          </p:cNvCxnSpPr>
          <p:nvPr/>
        </p:nvCxnSpPr>
        <p:spPr>
          <a:xfrm>
            <a:off x="8984253" y="2508917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879226-237F-3D4D-9145-5400DE849EF9}"/>
              </a:ext>
            </a:extLst>
          </p:cNvPr>
          <p:cNvSpPr txBox="1"/>
          <p:nvPr/>
        </p:nvSpPr>
        <p:spPr>
          <a:xfrm>
            <a:off x="9095008" y="2196665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7315F-8035-D24D-AFA3-C4F25EC3DC35}"/>
              </a:ext>
            </a:extLst>
          </p:cNvPr>
          <p:cNvSpPr txBox="1"/>
          <p:nvPr/>
        </p:nvSpPr>
        <p:spPr>
          <a:xfrm>
            <a:off x="4969625" y="222368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611E2-26C9-AB40-B321-FE80EB8E2F96}"/>
              </a:ext>
            </a:extLst>
          </p:cNvPr>
          <p:cNvSpPr txBox="1"/>
          <p:nvPr/>
        </p:nvSpPr>
        <p:spPr>
          <a:xfrm>
            <a:off x="9179086" y="251774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AABF80-B6CC-7C44-939C-BE61429D1429}"/>
              </a:ext>
            </a:extLst>
          </p:cNvPr>
          <p:cNvSpPr txBox="1"/>
          <p:nvPr/>
        </p:nvSpPr>
        <p:spPr>
          <a:xfrm>
            <a:off x="9751132" y="2530200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9612F5-9957-EB44-9150-D6E59EEE6248}"/>
              </a:ext>
            </a:extLst>
          </p:cNvPr>
          <p:cNvCxnSpPr>
            <a:cxnSpLocks/>
          </p:cNvCxnSpPr>
          <p:nvPr/>
        </p:nvCxnSpPr>
        <p:spPr>
          <a:xfrm flipH="1">
            <a:off x="5377991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2B40EE-19B9-EF44-840A-FAD14EE6F13C}"/>
              </a:ext>
            </a:extLst>
          </p:cNvPr>
          <p:cNvCxnSpPr>
            <a:cxnSpLocks/>
          </p:cNvCxnSpPr>
          <p:nvPr/>
        </p:nvCxnSpPr>
        <p:spPr>
          <a:xfrm flipH="1">
            <a:off x="4663280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8B610B-7063-4A49-A7B9-6D42B5B030C9}"/>
              </a:ext>
            </a:extLst>
          </p:cNvPr>
          <p:cNvCxnSpPr>
            <a:cxnSpLocks/>
          </p:cNvCxnSpPr>
          <p:nvPr/>
        </p:nvCxnSpPr>
        <p:spPr>
          <a:xfrm flipH="1">
            <a:off x="3906943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D2594C-BE21-2348-9F76-8EC8FF94E5EA}"/>
              </a:ext>
            </a:extLst>
          </p:cNvPr>
          <p:cNvSpPr txBox="1"/>
          <p:nvPr/>
        </p:nvSpPr>
        <p:spPr>
          <a:xfrm>
            <a:off x="6828189" y="2480620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33CD6A-79A0-AD4B-82D0-A21DC84EB11F}"/>
              </a:ext>
            </a:extLst>
          </p:cNvPr>
          <p:cNvSpPr/>
          <p:nvPr/>
        </p:nvSpPr>
        <p:spPr>
          <a:xfrm>
            <a:off x="1804778" y="1821212"/>
            <a:ext cx="5196389" cy="473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90F7BC-9BE0-0C4A-9677-1508196882ED}"/>
              </a:ext>
            </a:extLst>
          </p:cNvPr>
          <p:cNvCxnSpPr>
            <a:cxnSpLocks/>
          </p:cNvCxnSpPr>
          <p:nvPr/>
        </p:nvCxnSpPr>
        <p:spPr>
          <a:xfrm flipH="1">
            <a:off x="3199371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9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591B-738E-ED45-8207-8E9E7A74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C753447-8F63-0345-AE77-C17343C62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438" y="1825625"/>
            <a:ext cx="10295123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A61B84-4125-F140-8716-6002498802D4}"/>
              </a:ext>
            </a:extLst>
          </p:cNvPr>
          <p:cNvCxnSpPr>
            <a:cxnSpLocks/>
          </p:cNvCxnSpPr>
          <p:nvPr/>
        </p:nvCxnSpPr>
        <p:spPr>
          <a:xfrm>
            <a:off x="903605" y="3883568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C36683-1A9A-2640-8943-620D10F50D9D}"/>
              </a:ext>
            </a:extLst>
          </p:cNvPr>
          <p:cNvSpPr txBox="1"/>
          <p:nvPr/>
        </p:nvSpPr>
        <p:spPr>
          <a:xfrm>
            <a:off x="11353800" y="333632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C4D6E-BA90-B048-84EC-B8EBA8E2403B}"/>
              </a:ext>
            </a:extLst>
          </p:cNvPr>
          <p:cNvSpPr txBox="1"/>
          <p:nvPr/>
        </p:nvSpPr>
        <p:spPr>
          <a:xfrm>
            <a:off x="11353800" y="454759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.004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1108CE-62BB-6749-B0A4-94156869995D}"/>
              </a:ext>
            </a:extLst>
          </p:cNvPr>
          <p:cNvCxnSpPr>
            <a:cxnSpLocks/>
          </p:cNvCxnSpPr>
          <p:nvPr/>
        </p:nvCxnSpPr>
        <p:spPr>
          <a:xfrm flipH="1">
            <a:off x="6102926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9E0927-4759-8348-97AE-8DD2F4C585FC}"/>
              </a:ext>
            </a:extLst>
          </p:cNvPr>
          <p:cNvSpPr txBox="1"/>
          <p:nvPr/>
        </p:nvSpPr>
        <p:spPr>
          <a:xfrm>
            <a:off x="2705829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46A92-21C6-4744-A3A8-F26EA0113256}"/>
              </a:ext>
            </a:extLst>
          </p:cNvPr>
          <p:cNvSpPr txBox="1"/>
          <p:nvPr/>
        </p:nvSpPr>
        <p:spPr>
          <a:xfrm>
            <a:off x="3319057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DBB82-2F36-B143-8905-C9F794858F51}"/>
              </a:ext>
            </a:extLst>
          </p:cNvPr>
          <p:cNvSpPr txBox="1"/>
          <p:nvPr/>
        </p:nvSpPr>
        <p:spPr>
          <a:xfrm>
            <a:off x="4196770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5E1D8-8648-4F43-B478-3C7FCD4F1D2F}"/>
              </a:ext>
            </a:extLst>
          </p:cNvPr>
          <p:cNvSpPr txBox="1"/>
          <p:nvPr/>
        </p:nvSpPr>
        <p:spPr>
          <a:xfrm>
            <a:off x="4872117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FF525B-0DA4-D44E-9B31-35A0ABDFB39A}"/>
              </a:ext>
            </a:extLst>
          </p:cNvPr>
          <p:cNvSpPr txBox="1"/>
          <p:nvPr/>
        </p:nvSpPr>
        <p:spPr>
          <a:xfrm>
            <a:off x="5608261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246685-F204-C349-B4B9-306944CB7649}"/>
              </a:ext>
            </a:extLst>
          </p:cNvPr>
          <p:cNvCxnSpPr>
            <a:cxnSpLocks/>
          </p:cNvCxnSpPr>
          <p:nvPr/>
        </p:nvCxnSpPr>
        <p:spPr>
          <a:xfrm>
            <a:off x="2531458" y="2477114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A52D8C-8036-BB4F-A11E-876F053B9199}"/>
              </a:ext>
            </a:extLst>
          </p:cNvPr>
          <p:cNvSpPr txBox="1"/>
          <p:nvPr/>
        </p:nvSpPr>
        <p:spPr>
          <a:xfrm>
            <a:off x="1209334" y="229170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0D9CE3-382E-5247-80F3-387F1DA2412F}"/>
              </a:ext>
            </a:extLst>
          </p:cNvPr>
          <p:cNvCxnSpPr>
            <a:cxnSpLocks/>
          </p:cNvCxnSpPr>
          <p:nvPr/>
        </p:nvCxnSpPr>
        <p:spPr>
          <a:xfrm>
            <a:off x="8984253" y="2508917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ACFE83-A43F-0242-ACB3-4F99B147D7D1}"/>
              </a:ext>
            </a:extLst>
          </p:cNvPr>
          <p:cNvSpPr txBox="1"/>
          <p:nvPr/>
        </p:nvSpPr>
        <p:spPr>
          <a:xfrm>
            <a:off x="9268006" y="223373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138365-C25B-714F-9819-0703F13DCA60}"/>
              </a:ext>
            </a:extLst>
          </p:cNvPr>
          <p:cNvSpPr txBox="1"/>
          <p:nvPr/>
        </p:nvSpPr>
        <p:spPr>
          <a:xfrm>
            <a:off x="5142623" y="2260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77AD4-7719-5540-BE11-9046BC83A585}"/>
              </a:ext>
            </a:extLst>
          </p:cNvPr>
          <p:cNvSpPr txBox="1"/>
          <p:nvPr/>
        </p:nvSpPr>
        <p:spPr>
          <a:xfrm>
            <a:off x="9352084" y="255481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29DBE6-45E5-4542-BF0F-DA7B73B57E27}"/>
              </a:ext>
            </a:extLst>
          </p:cNvPr>
          <p:cNvSpPr txBox="1"/>
          <p:nvPr/>
        </p:nvSpPr>
        <p:spPr>
          <a:xfrm>
            <a:off x="9924130" y="2567271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FAEF73-3573-7447-9300-38212804D196}"/>
              </a:ext>
            </a:extLst>
          </p:cNvPr>
          <p:cNvCxnSpPr>
            <a:cxnSpLocks/>
          </p:cNvCxnSpPr>
          <p:nvPr/>
        </p:nvCxnSpPr>
        <p:spPr>
          <a:xfrm flipH="1">
            <a:off x="5377991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288A1C-5BA6-AC4C-8E51-964A8717D4C9}"/>
              </a:ext>
            </a:extLst>
          </p:cNvPr>
          <p:cNvCxnSpPr>
            <a:cxnSpLocks/>
          </p:cNvCxnSpPr>
          <p:nvPr/>
        </p:nvCxnSpPr>
        <p:spPr>
          <a:xfrm flipH="1">
            <a:off x="4663280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DA4A9B-701B-644F-BE8F-561729D0A61E}"/>
              </a:ext>
            </a:extLst>
          </p:cNvPr>
          <p:cNvCxnSpPr>
            <a:cxnSpLocks/>
          </p:cNvCxnSpPr>
          <p:nvPr/>
        </p:nvCxnSpPr>
        <p:spPr>
          <a:xfrm flipH="1">
            <a:off x="3981085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C7D197-139B-9547-B17A-639C084217EE}"/>
              </a:ext>
            </a:extLst>
          </p:cNvPr>
          <p:cNvSpPr txBox="1"/>
          <p:nvPr/>
        </p:nvSpPr>
        <p:spPr>
          <a:xfrm>
            <a:off x="7001187" y="2517691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44A0A-BCB4-BD46-A1C8-9A50EB8EC0A7}"/>
              </a:ext>
            </a:extLst>
          </p:cNvPr>
          <p:cNvSpPr/>
          <p:nvPr/>
        </p:nvSpPr>
        <p:spPr>
          <a:xfrm>
            <a:off x="1804778" y="1845926"/>
            <a:ext cx="5196389" cy="473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DA3A92-B398-5348-8D6E-46F0B0C06DC2}"/>
              </a:ext>
            </a:extLst>
          </p:cNvPr>
          <p:cNvCxnSpPr>
            <a:cxnSpLocks/>
          </p:cNvCxnSpPr>
          <p:nvPr/>
        </p:nvCxnSpPr>
        <p:spPr>
          <a:xfrm flipH="1">
            <a:off x="3273513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246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13DD-7863-E546-8C54-14CDFDDB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1DD9A66-E2AE-6846-9A27-CD340A1DC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6885" y="1825625"/>
            <a:ext cx="10268801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4FC56-4A41-2144-B8A2-920DA4EBCF30}"/>
              </a:ext>
            </a:extLst>
          </p:cNvPr>
          <p:cNvCxnSpPr>
            <a:cxnSpLocks/>
          </p:cNvCxnSpPr>
          <p:nvPr/>
        </p:nvCxnSpPr>
        <p:spPr>
          <a:xfrm>
            <a:off x="903605" y="3861796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BA7356-9BF6-FD47-B4D5-9202F1657268}"/>
              </a:ext>
            </a:extLst>
          </p:cNvPr>
          <p:cNvCxnSpPr>
            <a:cxnSpLocks/>
          </p:cNvCxnSpPr>
          <p:nvPr/>
        </p:nvCxnSpPr>
        <p:spPr>
          <a:xfrm>
            <a:off x="838290" y="4318998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E25562-0ACF-3F43-981B-F7855110CC03}"/>
              </a:ext>
            </a:extLst>
          </p:cNvPr>
          <p:cNvCxnSpPr>
            <a:cxnSpLocks/>
          </p:cNvCxnSpPr>
          <p:nvPr/>
        </p:nvCxnSpPr>
        <p:spPr>
          <a:xfrm>
            <a:off x="990690" y="5200742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BB5218-5437-BD43-BF7E-F9D02DE6B806}"/>
              </a:ext>
            </a:extLst>
          </p:cNvPr>
          <p:cNvSpPr txBox="1"/>
          <p:nvPr/>
        </p:nvSpPr>
        <p:spPr>
          <a:xfrm>
            <a:off x="11353800" y="33363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CEC0A-A5B9-654B-8179-1DC7F73370A0}"/>
              </a:ext>
            </a:extLst>
          </p:cNvPr>
          <p:cNvSpPr txBox="1"/>
          <p:nvPr/>
        </p:nvSpPr>
        <p:spPr>
          <a:xfrm>
            <a:off x="11353800" y="454759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D129F-0E22-0948-9F44-1D153E095BB2}"/>
              </a:ext>
            </a:extLst>
          </p:cNvPr>
          <p:cNvSpPr txBox="1"/>
          <p:nvPr/>
        </p:nvSpPr>
        <p:spPr>
          <a:xfrm>
            <a:off x="11353800" y="386179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C828A-B54C-3B40-B1C3-549C40215DD1}"/>
              </a:ext>
            </a:extLst>
          </p:cNvPr>
          <p:cNvSpPr txBox="1"/>
          <p:nvPr/>
        </p:nvSpPr>
        <p:spPr>
          <a:xfrm>
            <a:off x="11412310" y="5233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E18198-390A-034A-9BD9-A656BC48EF9D}"/>
              </a:ext>
            </a:extLst>
          </p:cNvPr>
          <p:cNvCxnSpPr>
            <a:cxnSpLocks/>
          </p:cNvCxnSpPr>
          <p:nvPr/>
        </p:nvCxnSpPr>
        <p:spPr>
          <a:xfrm flipH="1">
            <a:off x="6102926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02825B-A422-A74C-B94E-A49AF3AFB28F}"/>
              </a:ext>
            </a:extLst>
          </p:cNvPr>
          <p:cNvSpPr txBox="1"/>
          <p:nvPr/>
        </p:nvSpPr>
        <p:spPr>
          <a:xfrm>
            <a:off x="2705829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39E155-44F0-9848-9D56-4BA8168B54C8}"/>
              </a:ext>
            </a:extLst>
          </p:cNvPr>
          <p:cNvSpPr txBox="1"/>
          <p:nvPr/>
        </p:nvSpPr>
        <p:spPr>
          <a:xfrm>
            <a:off x="3319057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A3258B-6C40-8A45-B6C2-1BF399413B7B}"/>
              </a:ext>
            </a:extLst>
          </p:cNvPr>
          <p:cNvSpPr txBox="1"/>
          <p:nvPr/>
        </p:nvSpPr>
        <p:spPr>
          <a:xfrm>
            <a:off x="4196770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49081-5F76-114B-9250-14556F482CED}"/>
              </a:ext>
            </a:extLst>
          </p:cNvPr>
          <p:cNvSpPr txBox="1"/>
          <p:nvPr/>
        </p:nvSpPr>
        <p:spPr>
          <a:xfrm>
            <a:off x="4872117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190C5D-8972-1F40-81B5-8785ED51117A}"/>
              </a:ext>
            </a:extLst>
          </p:cNvPr>
          <p:cNvSpPr txBox="1"/>
          <p:nvPr/>
        </p:nvSpPr>
        <p:spPr>
          <a:xfrm>
            <a:off x="5608261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E595FA-6105-5E4D-AE7E-1B84BC521502}"/>
              </a:ext>
            </a:extLst>
          </p:cNvPr>
          <p:cNvCxnSpPr>
            <a:cxnSpLocks/>
          </p:cNvCxnSpPr>
          <p:nvPr/>
        </p:nvCxnSpPr>
        <p:spPr>
          <a:xfrm>
            <a:off x="2531458" y="2477114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502327-18A3-1B4D-A82B-D5357ED8F0DC}"/>
              </a:ext>
            </a:extLst>
          </p:cNvPr>
          <p:cNvSpPr txBox="1"/>
          <p:nvPr/>
        </p:nvSpPr>
        <p:spPr>
          <a:xfrm>
            <a:off x="1209334" y="229170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42861A-B7E0-8A47-AC6B-520869E7FDC3}"/>
              </a:ext>
            </a:extLst>
          </p:cNvPr>
          <p:cNvCxnSpPr>
            <a:cxnSpLocks/>
          </p:cNvCxnSpPr>
          <p:nvPr/>
        </p:nvCxnSpPr>
        <p:spPr>
          <a:xfrm>
            <a:off x="8984253" y="2508917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F5640E-4760-8C40-BC7C-5F19E7738B0C}"/>
              </a:ext>
            </a:extLst>
          </p:cNvPr>
          <p:cNvSpPr txBox="1"/>
          <p:nvPr/>
        </p:nvSpPr>
        <p:spPr>
          <a:xfrm>
            <a:off x="9268006" y="223373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9C38B-021C-7A42-92D2-6730D076DD50}"/>
              </a:ext>
            </a:extLst>
          </p:cNvPr>
          <p:cNvSpPr txBox="1"/>
          <p:nvPr/>
        </p:nvSpPr>
        <p:spPr>
          <a:xfrm>
            <a:off x="5142623" y="2260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76411D-D4AB-064C-AE7D-B198703BAE58}"/>
              </a:ext>
            </a:extLst>
          </p:cNvPr>
          <p:cNvSpPr txBox="1"/>
          <p:nvPr/>
        </p:nvSpPr>
        <p:spPr>
          <a:xfrm>
            <a:off x="9352084" y="255481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5DCE63-EE6A-3D48-B910-CB50921512F9}"/>
              </a:ext>
            </a:extLst>
          </p:cNvPr>
          <p:cNvSpPr txBox="1"/>
          <p:nvPr/>
        </p:nvSpPr>
        <p:spPr>
          <a:xfrm>
            <a:off x="9924130" y="2567271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056CC7-5E30-3140-84FD-A208D5DF5A39}"/>
              </a:ext>
            </a:extLst>
          </p:cNvPr>
          <p:cNvCxnSpPr>
            <a:cxnSpLocks/>
          </p:cNvCxnSpPr>
          <p:nvPr/>
        </p:nvCxnSpPr>
        <p:spPr>
          <a:xfrm flipH="1">
            <a:off x="5377991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54624E-E103-E34C-AB33-AA01DCF4B065}"/>
              </a:ext>
            </a:extLst>
          </p:cNvPr>
          <p:cNvCxnSpPr>
            <a:cxnSpLocks/>
          </p:cNvCxnSpPr>
          <p:nvPr/>
        </p:nvCxnSpPr>
        <p:spPr>
          <a:xfrm flipH="1">
            <a:off x="4663280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5A214C-6F83-FF47-98FA-085D1591B05B}"/>
              </a:ext>
            </a:extLst>
          </p:cNvPr>
          <p:cNvCxnSpPr>
            <a:cxnSpLocks/>
          </p:cNvCxnSpPr>
          <p:nvPr/>
        </p:nvCxnSpPr>
        <p:spPr>
          <a:xfrm flipH="1">
            <a:off x="3981085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A62880-281E-AE44-BF37-C67FBF79DCFA}"/>
              </a:ext>
            </a:extLst>
          </p:cNvPr>
          <p:cNvSpPr txBox="1"/>
          <p:nvPr/>
        </p:nvSpPr>
        <p:spPr>
          <a:xfrm>
            <a:off x="7001187" y="2517691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36DB93-F96E-2647-AAE9-B86CE2922B79}"/>
              </a:ext>
            </a:extLst>
          </p:cNvPr>
          <p:cNvSpPr/>
          <p:nvPr/>
        </p:nvSpPr>
        <p:spPr>
          <a:xfrm>
            <a:off x="1804778" y="1845926"/>
            <a:ext cx="5196389" cy="473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A0E4F6-A376-2E4A-B2E1-F6FA21441D39}"/>
              </a:ext>
            </a:extLst>
          </p:cNvPr>
          <p:cNvCxnSpPr>
            <a:cxnSpLocks/>
          </p:cNvCxnSpPr>
          <p:nvPr/>
        </p:nvCxnSpPr>
        <p:spPr>
          <a:xfrm flipH="1">
            <a:off x="3273513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6184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6BAE-D509-674E-B9D0-D8BDB6B9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F5D980E7-D7AC-444F-BFC6-A1522BA1A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772" y="1833649"/>
            <a:ext cx="10515600" cy="4335290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93561A-DB63-2146-A1D4-A1D4BC4BE3C1}"/>
              </a:ext>
            </a:extLst>
          </p:cNvPr>
          <p:cNvCxnSpPr>
            <a:cxnSpLocks/>
          </p:cNvCxnSpPr>
          <p:nvPr/>
        </p:nvCxnSpPr>
        <p:spPr>
          <a:xfrm>
            <a:off x="903605" y="3665853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CA61C2-2E88-8C41-ADDD-5F133AAD5453}"/>
              </a:ext>
            </a:extLst>
          </p:cNvPr>
          <p:cNvCxnSpPr>
            <a:cxnSpLocks/>
          </p:cNvCxnSpPr>
          <p:nvPr/>
        </p:nvCxnSpPr>
        <p:spPr>
          <a:xfrm>
            <a:off x="881829" y="4525828"/>
            <a:ext cx="10118622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6F3390-85B7-F447-8271-454424F5675D}"/>
              </a:ext>
            </a:extLst>
          </p:cNvPr>
          <p:cNvSpPr txBox="1"/>
          <p:nvPr/>
        </p:nvSpPr>
        <p:spPr>
          <a:xfrm>
            <a:off x="11353800" y="32383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F3EB4-FF9F-2342-893D-4A6A684FBF4D}"/>
              </a:ext>
            </a:extLst>
          </p:cNvPr>
          <p:cNvSpPr txBox="1"/>
          <p:nvPr/>
        </p:nvSpPr>
        <p:spPr>
          <a:xfrm>
            <a:off x="11353800" y="465645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FECAB-82C5-0F46-B146-0D3622B8B9DE}"/>
              </a:ext>
            </a:extLst>
          </p:cNvPr>
          <p:cNvSpPr txBox="1"/>
          <p:nvPr/>
        </p:nvSpPr>
        <p:spPr>
          <a:xfrm>
            <a:off x="11353800" y="388356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.013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0EAF9B-EDD3-4442-A514-0433D839A047}"/>
              </a:ext>
            </a:extLst>
          </p:cNvPr>
          <p:cNvCxnSpPr>
            <a:cxnSpLocks/>
          </p:cNvCxnSpPr>
          <p:nvPr/>
        </p:nvCxnSpPr>
        <p:spPr>
          <a:xfrm flipH="1">
            <a:off x="6102926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610F05-CABE-2A48-A311-2F412A94CAB7}"/>
              </a:ext>
            </a:extLst>
          </p:cNvPr>
          <p:cNvSpPr txBox="1"/>
          <p:nvPr/>
        </p:nvSpPr>
        <p:spPr>
          <a:xfrm>
            <a:off x="2705829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47C10-2C8C-8247-836A-0B942FA2A6D8}"/>
              </a:ext>
            </a:extLst>
          </p:cNvPr>
          <p:cNvSpPr txBox="1"/>
          <p:nvPr/>
        </p:nvSpPr>
        <p:spPr>
          <a:xfrm>
            <a:off x="3319057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C6D3E-80D2-4742-91AE-0018841596DF}"/>
              </a:ext>
            </a:extLst>
          </p:cNvPr>
          <p:cNvSpPr txBox="1"/>
          <p:nvPr/>
        </p:nvSpPr>
        <p:spPr>
          <a:xfrm>
            <a:off x="4196770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E8A10-4205-ED45-9196-264CE66DE672}"/>
              </a:ext>
            </a:extLst>
          </p:cNvPr>
          <p:cNvSpPr txBox="1"/>
          <p:nvPr/>
        </p:nvSpPr>
        <p:spPr>
          <a:xfrm>
            <a:off x="4872117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19153-6FB4-5644-B906-9A3DBC3A3E78}"/>
              </a:ext>
            </a:extLst>
          </p:cNvPr>
          <p:cNvSpPr txBox="1"/>
          <p:nvPr/>
        </p:nvSpPr>
        <p:spPr>
          <a:xfrm>
            <a:off x="5608261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3C6454-5754-104F-9A0B-5EEC20811164}"/>
              </a:ext>
            </a:extLst>
          </p:cNvPr>
          <p:cNvCxnSpPr>
            <a:cxnSpLocks/>
          </p:cNvCxnSpPr>
          <p:nvPr/>
        </p:nvCxnSpPr>
        <p:spPr>
          <a:xfrm>
            <a:off x="2531458" y="2477114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C81158-73C1-FB4E-9D92-C53B9466A121}"/>
              </a:ext>
            </a:extLst>
          </p:cNvPr>
          <p:cNvSpPr txBox="1"/>
          <p:nvPr/>
        </p:nvSpPr>
        <p:spPr>
          <a:xfrm>
            <a:off x="1209334" y="229170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3A65D2-6F95-7E47-B3E0-A3CF59C4D1BA}"/>
              </a:ext>
            </a:extLst>
          </p:cNvPr>
          <p:cNvCxnSpPr>
            <a:cxnSpLocks/>
          </p:cNvCxnSpPr>
          <p:nvPr/>
        </p:nvCxnSpPr>
        <p:spPr>
          <a:xfrm>
            <a:off x="8984253" y="2508917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DBC039-8105-8D4B-9D69-3B17F93C729E}"/>
              </a:ext>
            </a:extLst>
          </p:cNvPr>
          <p:cNvSpPr txBox="1"/>
          <p:nvPr/>
        </p:nvSpPr>
        <p:spPr>
          <a:xfrm>
            <a:off x="9268006" y="223373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4B90E-CEE4-7549-B8C2-DC0786EEBD4F}"/>
              </a:ext>
            </a:extLst>
          </p:cNvPr>
          <p:cNvSpPr txBox="1"/>
          <p:nvPr/>
        </p:nvSpPr>
        <p:spPr>
          <a:xfrm>
            <a:off x="5142623" y="2260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80D2CA-BFE2-DB44-83B6-359C4AD8E589}"/>
              </a:ext>
            </a:extLst>
          </p:cNvPr>
          <p:cNvSpPr txBox="1"/>
          <p:nvPr/>
        </p:nvSpPr>
        <p:spPr>
          <a:xfrm>
            <a:off x="9352084" y="2554818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45AF16-72B0-6047-8982-4564FC257E8C}"/>
              </a:ext>
            </a:extLst>
          </p:cNvPr>
          <p:cNvSpPr txBox="1"/>
          <p:nvPr/>
        </p:nvSpPr>
        <p:spPr>
          <a:xfrm>
            <a:off x="9924130" y="2567271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E805FF-B591-8643-9282-663ECFB89987}"/>
              </a:ext>
            </a:extLst>
          </p:cNvPr>
          <p:cNvCxnSpPr>
            <a:cxnSpLocks/>
          </p:cNvCxnSpPr>
          <p:nvPr/>
        </p:nvCxnSpPr>
        <p:spPr>
          <a:xfrm flipH="1">
            <a:off x="5377991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6FD974-B9B7-4447-BB63-024F7BEC6584}"/>
              </a:ext>
            </a:extLst>
          </p:cNvPr>
          <p:cNvCxnSpPr>
            <a:cxnSpLocks/>
          </p:cNvCxnSpPr>
          <p:nvPr/>
        </p:nvCxnSpPr>
        <p:spPr>
          <a:xfrm flipH="1">
            <a:off x="4663280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98F40-F827-EF4B-94ED-9620A897321C}"/>
              </a:ext>
            </a:extLst>
          </p:cNvPr>
          <p:cNvCxnSpPr>
            <a:cxnSpLocks/>
          </p:cNvCxnSpPr>
          <p:nvPr/>
        </p:nvCxnSpPr>
        <p:spPr>
          <a:xfrm flipH="1">
            <a:off x="3981085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6345368-5D25-3747-8D55-E89CBA064108}"/>
              </a:ext>
            </a:extLst>
          </p:cNvPr>
          <p:cNvSpPr txBox="1"/>
          <p:nvPr/>
        </p:nvSpPr>
        <p:spPr>
          <a:xfrm>
            <a:off x="7001187" y="2517691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500D86-FA7B-374A-B280-D661885D6252}"/>
              </a:ext>
            </a:extLst>
          </p:cNvPr>
          <p:cNvSpPr/>
          <p:nvPr/>
        </p:nvSpPr>
        <p:spPr>
          <a:xfrm>
            <a:off x="1804778" y="1845926"/>
            <a:ext cx="5196389" cy="473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09F793-6D29-6743-9375-83BAC3BDC264}"/>
              </a:ext>
            </a:extLst>
          </p:cNvPr>
          <p:cNvCxnSpPr>
            <a:cxnSpLocks/>
          </p:cNvCxnSpPr>
          <p:nvPr/>
        </p:nvCxnSpPr>
        <p:spPr>
          <a:xfrm flipH="1">
            <a:off x="3273513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318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2EAD53C-AA8F-9E49-A720-47C47E6BF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053" y="953567"/>
            <a:ext cx="4368658" cy="5228323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7B0F487-0507-E844-BD18-FA0B9D9B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21" y="932329"/>
            <a:ext cx="4368659" cy="5743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DBE69B-AAE3-4147-A6EE-428CAD5C2864}"/>
              </a:ext>
            </a:extLst>
          </p:cNvPr>
          <p:cNvSpPr txBox="1"/>
          <p:nvPr/>
        </p:nvSpPr>
        <p:spPr>
          <a:xfrm>
            <a:off x="3021350" y="6270453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(Same positions as the right)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FE244B-F69D-E949-86A1-FEE996AB525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3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 of PELT (multi dimensional)</a:t>
            </a:r>
          </a:p>
        </p:txBody>
      </p:sp>
    </p:spTree>
    <p:extLst>
      <p:ext uri="{BB962C8B-B14F-4D97-AF65-F5344CB8AC3E}">
        <p14:creationId xmlns:p14="http://schemas.microsoft.com/office/powerpoint/2010/main" val="346496569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804D-26B1-9041-8840-1FEC56DA9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751" y="1474912"/>
            <a:ext cx="9992497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Pattern recognition in methylation data</a:t>
            </a:r>
          </a:p>
        </p:txBody>
      </p:sp>
    </p:spTree>
    <p:extLst>
      <p:ext uri="{BB962C8B-B14F-4D97-AF65-F5344CB8AC3E}">
        <p14:creationId xmlns:p14="http://schemas.microsoft.com/office/powerpoint/2010/main" val="27291063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ACC6-5794-B740-8ABB-C32295A6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49" y="35859"/>
            <a:ext cx="10515600" cy="855126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metilene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 (review)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6063578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2576451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3189679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4067392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4742739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5478883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2402080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1079956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996469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9138628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9738666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5013245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9222706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794752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5338643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4576640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851707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3114419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7BD072-AA7E-BE4B-9044-7031A69DDAE3}"/>
              </a:ext>
            </a:extLst>
          </p:cNvPr>
          <p:cNvSpPr txBox="1"/>
          <p:nvPr/>
        </p:nvSpPr>
        <p:spPr>
          <a:xfrm>
            <a:off x="5102843" y="134528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 = 0.7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28284-30E7-6842-892E-E7A545D821CA}"/>
              </a:ext>
            </a:extLst>
          </p:cNvPr>
          <p:cNvSpPr txBox="1"/>
          <p:nvPr/>
        </p:nvSpPr>
        <p:spPr>
          <a:xfrm>
            <a:off x="4715845" y="93071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BF93A-1EC4-DC4B-A732-DACD3B23DBEF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</p:spTree>
    <p:extLst>
      <p:ext uri="{BB962C8B-B14F-4D97-AF65-F5344CB8AC3E}">
        <p14:creationId xmlns:p14="http://schemas.microsoft.com/office/powerpoint/2010/main" val="33706376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6063578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2576451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3189679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4067392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4742739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5478883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2402080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1079956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996469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9138628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9738666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5013245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9222706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794752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5338643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4576640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851707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3114419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C826BE-698F-084D-9486-1D93294584AE}"/>
              </a:ext>
            </a:extLst>
          </p:cNvPr>
          <p:cNvSpPr/>
          <p:nvPr/>
        </p:nvSpPr>
        <p:spPr>
          <a:xfrm>
            <a:off x="875271" y="2295475"/>
            <a:ext cx="10408920" cy="446798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29FD46-11CE-754D-BD83-EE17936B4F76}"/>
              </a:ext>
            </a:extLst>
          </p:cNvPr>
          <p:cNvSpPr/>
          <p:nvPr/>
        </p:nvSpPr>
        <p:spPr>
          <a:xfrm>
            <a:off x="867031" y="2857605"/>
            <a:ext cx="10408920" cy="78763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771013-A749-FF4C-BAAF-799A8FD02950}"/>
              </a:ext>
            </a:extLst>
          </p:cNvPr>
          <p:cNvSpPr/>
          <p:nvPr/>
        </p:nvSpPr>
        <p:spPr>
          <a:xfrm>
            <a:off x="871147" y="3657599"/>
            <a:ext cx="10408920" cy="1581665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9AB0A65-BDB6-9245-92CD-8CBA5975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49" y="35859"/>
            <a:ext cx="10515600" cy="855126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metilene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 (review)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B698F4-648A-F54A-A478-74AC7A19E85C}"/>
              </a:ext>
            </a:extLst>
          </p:cNvPr>
          <p:cNvSpPr txBox="1"/>
          <p:nvPr/>
        </p:nvSpPr>
        <p:spPr>
          <a:xfrm>
            <a:off x="4715845" y="93071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04B99D-5282-0C49-A5E2-7D7D1C495DD6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31B02E-AB30-5945-BABB-38C4CB51CD76}"/>
              </a:ext>
            </a:extLst>
          </p:cNvPr>
          <p:cNvSpPr txBox="1"/>
          <p:nvPr/>
        </p:nvSpPr>
        <p:spPr>
          <a:xfrm>
            <a:off x="5102843" y="134528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 = 0.9</a:t>
            </a:r>
          </a:p>
        </p:txBody>
      </p:sp>
    </p:spTree>
    <p:extLst>
      <p:ext uri="{BB962C8B-B14F-4D97-AF65-F5344CB8AC3E}">
        <p14:creationId xmlns:p14="http://schemas.microsoft.com/office/powerpoint/2010/main" val="41066858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505C-1323-8247-B4BE-E0AA3063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DMR finder based on PELT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398AC-CA58-F744-AAE8-6129A0146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46" y="1825625"/>
            <a:ext cx="6405282" cy="4351338"/>
          </a:xfrm>
        </p:spPr>
        <p:txBody>
          <a:bodyPr>
            <a:normAutofit/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PELT is an algorithm which finds the change point in time series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As we want DMR which is a region of differentially methylated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ordered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CpG, it can be modeled as time series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model DMR problem as time series data, pairwise delta of all cell types can be calculated then use those differences as input of PELT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this demonstration,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rbf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kernel and minimum segment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cpg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size = 3 used.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5518B42-6882-924F-8A72-94607CDEF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737" y="2347846"/>
            <a:ext cx="5178263" cy="3125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43CED-AB9D-C44A-8D7A-489EA94EC904}"/>
              </a:ext>
            </a:extLst>
          </p:cNvPr>
          <p:cNvSpPr txBox="1"/>
          <p:nvPr/>
        </p:nvSpPr>
        <p:spPr>
          <a:xfrm>
            <a:off x="8228598" y="5548246"/>
            <a:ext cx="3392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Example: time series data with 6 change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DA1D2-78A6-CB40-842D-591B18BF8472}"/>
              </a:ext>
            </a:extLst>
          </p:cNvPr>
          <p:cNvSpPr txBox="1"/>
          <p:nvPr/>
        </p:nvSpPr>
        <p:spPr>
          <a:xfrm>
            <a:off x="10470493" y="6262042"/>
            <a:ext cx="1150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Killick (2012)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Truong (2020)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FFA91-F2ED-A146-8F96-DE4118FE80CE}"/>
              </a:ext>
            </a:extLst>
          </p:cNvPr>
          <p:cNvSpPr txBox="1"/>
          <p:nvPr/>
        </p:nvSpPr>
        <p:spPr>
          <a:xfrm>
            <a:off x="3970474" y="1451996"/>
            <a:ext cx="3657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PELT = Pruned Exact Linear Time</a:t>
            </a:r>
          </a:p>
        </p:txBody>
      </p:sp>
    </p:spTree>
    <p:extLst>
      <p:ext uri="{BB962C8B-B14F-4D97-AF65-F5344CB8AC3E}">
        <p14:creationId xmlns:p14="http://schemas.microsoft.com/office/powerpoint/2010/main" val="996735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D53E-0E4F-3B48-9E1B-61EA9870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cell type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DD5BE-54AC-E64F-8E32-08204C829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78" y="2371919"/>
            <a:ext cx="5003800" cy="3530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545DA-969A-AB46-92DF-D9A48995E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361" y="2371919"/>
            <a:ext cx="5016500" cy="353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75C64-5D86-4647-B7D9-E86DC2A5C945}"/>
              </a:ext>
            </a:extLst>
          </p:cNvPr>
          <p:cNvSpPr txBox="1"/>
          <p:nvPr/>
        </p:nvSpPr>
        <p:spPr>
          <a:xfrm>
            <a:off x="3435180" y="6308209"/>
            <a:ext cx="489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*both Clin flow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scaled by CBC</a:t>
            </a:r>
          </a:p>
        </p:txBody>
      </p:sp>
    </p:spTree>
    <p:extLst>
      <p:ext uri="{BB962C8B-B14F-4D97-AF65-F5344CB8AC3E}">
        <p14:creationId xmlns:p14="http://schemas.microsoft.com/office/powerpoint/2010/main" val="16683828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6063578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2576451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3189679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4067392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4742739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5478883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2402080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1079956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996469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9138628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9738666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5013245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9222706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794752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5338643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4576640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851707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3114419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C826BE-698F-084D-9486-1D93294584AE}"/>
              </a:ext>
            </a:extLst>
          </p:cNvPr>
          <p:cNvSpPr/>
          <p:nvPr/>
        </p:nvSpPr>
        <p:spPr>
          <a:xfrm>
            <a:off x="875271" y="2295475"/>
            <a:ext cx="10408920" cy="1047734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29FD46-11CE-754D-BD83-EE17936B4F76}"/>
              </a:ext>
            </a:extLst>
          </p:cNvPr>
          <p:cNvSpPr/>
          <p:nvPr/>
        </p:nvSpPr>
        <p:spPr>
          <a:xfrm>
            <a:off x="867031" y="3357141"/>
            <a:ext cx="10408920" cy="300458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771013-A749-FF4C-BAAF-799A8FD02950}"/>
              </a:ext>
            </a:extLst>
          </p:cNvPr>
          <p:cNvSpPr/>
          <p:nvPr/>
        </p:nvSpPr>
        <p:spPr>
          <a:xfrm>
            <a:off x="871147" y="3657599"/>
            <a:ext cx="10408920" cy="142538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9AB0A65-BDB6-9245-92CD-8CBA5975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49" y="35859"/>
            <a:ext cx="10515600" cy="85512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PELT result: one dimensional (one vs rest)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B698F4-648A-F54A-A478-74AC7A19E85C}"/>
              </a:ext>
            </a:extLst>
          </p:cNvPr>
          <p:cNvSpPr txBox="1"/>
          <p:nvPr/>
        </p:nvSpPr>
        <p:spPr>
          <a:xfrm>
            <a:off x="4715845" y="93071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1C93BA-60E1-0B47-9696-9302C49FCD0D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</p:spTree>
    <p:extLst>
      <p:ext uri="{BB962C8B-B14F-4D97-AF65-F5344CB8AC3E}">
        <p14:creationId xmlns:p14="http://schemas.microsoft.com/office/powerpoint/2010/main" val="27866655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6063578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2576451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3189679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4067392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4742739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5478883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F2336-97F0-4D46-963B-5C24CCB218EE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2402080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1079956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996469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9138628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9738666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5013245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9222706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794752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5338643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4576640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851707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3114419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C826BE-698F-084D-9486-1D93294584AE}"/>
              </a:ext>
            </a:extLst>
          </p:cNvPr>
          <p:cNvSpPr/>
          <p:nvPr/>
        </p:nvSpPr>
        <p:spPr>
          <a:xfrm>
            <a:off x="875271" y="2295474"/>
            <a:ext cx="10408920" cy="135502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771013-A749-FF4C-BAAF-799A8FD02950}"/>
              </a:ext>
            </a:extLst>
          </p:cNvPr>
          <p:cNvSpPr/>
          <p:nvPr/>
        </p:nvSpPr>
        <p:spPr>
          <a:xfrm>
            <a:off x="871147" y="3657600"/>
            <a:ext cx="10408920" cy="90640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9AB0A65-BDB6-9245-92CD-8CBA5975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49" y="35859"/>
            <a:ext cx="10515600" cy="85512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PELT result: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dimensional (all cell type at once)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B698F4-648A-F54A-A478-74AC7A19E85C}"/>
              </a:ext>
            </a:extLst>
          </p:cNvPr>
          <p:cNvSpPr txBox="1"/>
          <p:nvPr/>
        </p:nvSpPr>
        <p:spPr>
          <a:xfrm>
            <a:off x="4715845" y="93071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466973-E204-2544-BB77-3D198F5D2769}"/>
              </a:ext>
            </a:extLst>
          </p:cNvPr>
          <p:cNvSpPr/>
          <p:nvPr/>
        </p:nvSpPr>
        <p:spPr>
          <a:xfrm>
            <a:off x="868083" y="4581095"/>
            <a:ext cx="10408920" cy="504494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486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6BB931-7912-C040-B1CA-F643552D5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624" y="2586401"/>
            <a:ext cx="10515600" cy="248912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78E5A4-ACF2-2447-AB63-1380CEDFC67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3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 of PELT (one dimensional)</a:t>
            </a:r>
          </a:p>
        </p:txBody>
      </p:sp>
    </p:spTree>
    <p:extLst>
      <p:ext uri="{BB962C8B-B14F-4D97-AF65-F5344CB8AC3E}">
        <p14:creationId xmlns:p14="http://schemas.microsoft.com/office/powerpoint/2010/main" val="1639206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2EAD53C-AA8F-9E49-A720-47C47E6BF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074" y="840968"/>
            <a:ext cx="4541168" cy="5434779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7B0F487-0507-E844-BD18-FA0B9D9B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242" y="799380"/>
            <a:ext cx="4541169" cy="5970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DBE69B-AAE3-4147-A6EE-428CAD5C2864}"/>
              </a:ext>
            </a:extLst>
          </p:cNvPr>
          <p:cNvSpPr txBox="1"/>
          <p:nvPr/>
        </p:nvSpPr>
        <p:spPr>
          <a:xfrm>
            <a:off x="2540410" y="6492875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(Same positions as the right)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FE244B-F69D-E949-86A1-FEE996AB525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3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 of PELT (multi dimensional)</a:t>
            </a:r>
          </a:p>
        </p:txBody>
      </p:sp>
    </p:spTree>
    <p:extLst>
      <p:ext uri="{BB962C8B-B14F-4D97-AF65-F5344CB8AC3E}">
        <p14:creationId xmlns:p14="http://schemas.microsoft.com/office/powerpoint/2010/main" val="184812198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6BA5-9C40-C34E-A389-3E475902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2" y="866726"/>
            <a:ext cx="2248427" cy="83962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ERICH1</a:t>
            </a:r>
          </a:p>
        </p:txBody>
      </p:sp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B3CFA376-8C25-5A45-B7FE-62F01E0CB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778" y="2186656"/>
            <a:ext cx="10408920" cy="359245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666918-FD5A-874D-AEA1-6540200BDD1C}"/>
              </a:ext>
            </a:extLst>
          </p:cNvPr>
          <p:cNvCxnSpPr>
            <a:cxnSpLocks/>
          </p:cNvCxnSpPr>
          <p:nvPr/>
        </p:nvCxnSpPr>
        <p:spPr>
          <a:xfrm flipH="1">
            <a:off x="6086156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A2CC6A-CC7F-4742-8758-3BA9FE2F64F7}"/>
              </a:ext>
            </a:extLst>
          </p:cNvPr>
          <p:cNvSpPr txBox="1"/>
          <p:nvPr/>
        </p:nvSpPr>
        <p:spPr>
          <a:xfrm>
            <a:off x="2599029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23441-A91B-9B4D-B215-B90BE69F3224}"/>
              </a:ext>
            </a:extLst>
          </p:cNvPr>
          <p:cNvSpPr txBox="1"/>
          <p:nvPr/>
        </p:nvSpPr>
        <p:spPr>
          <a:xfrm>
            <a:off x="3212257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9B16-69A0-DE46-BBBE-B119F876CB47}"/>
              </a:ext>
            </a:extLst>
          </p:cNvPr>
          <p:cNvSpPr txBox="1"/>
          <p:nvPr/>
        </p:nvSpPr>
        <p:spPr>
          <a:xfrm>
            <a:off x="4089970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393FD-CAA1-EC43-AC94-4E53AD94996D}"/>
              </a:ext>
            </a:extLst>
          </p:cNvPr>
          <p:cNvSpPr txBox="1"/>
          <p:nvPr/>
        </p:nvSpPr>
        <p:spPr>
          <a:xfrm>
            <a:off x="4765317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FB5C5-2F07-C84D-B42C-7A7B681A596C}"/>
              </a:ext>
            </a:extLst>
          </p:cNvPr>
          <p:cNvSpPr txBox="1"/>
          <p:nvPr/>
        </p:nvSpPr>
        <p:spPr>
          <a:xfrm>
            <a:off x="5501461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D77A5B-AFAD-3341-915E-6FE1D915D346}"/>
              </a:ext>
            </a:extLst>
          </p:cNvPr>
          <p:cNvCxnSpPr>
            <a:cxnSpLocks/>
          </p:cNvCxnSpPr>
          <p:nvPr/>
        </p:nvCxnSpPr>
        <p:spPr>
          <a:xfrm>
            <a:off x="2424658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5AE0FD-D889-7C40-BDEC-80EE86E38BF7}"/>
              </a:ext>
            </a:extLst>
          </p:cNvPr>
          <p:cNvSpPr txBox="1"/>
          <p:nvPr/>
        </p:nvSpPr>
        <p:spPr>
          <a:xfrm>
            <a:off x="1102534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FDBF86-BA44-D84D-9DAC-AB21E91F72E3}"/>
              </a:ext>
            </a:extLst>
          </p:cNvPr>
          <p:cNvCxnSpPr>
            <a:cxnSpLocks/>
          </p:cNvCxnSpPr>
          <p:nvPr/>
        </p:nvCxnSpPr>
        <p:spPr>
          <a:xfrm>
            <a:off x="9041625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94B7FE-6DCF-5542-89AD-E9AA966362A3}"/>
              </a:ext>
            </a:extLst>
          </p:cNvPr>
          <p:cNvSpPr txBox="1"/>
          <p:nvPr/>
        </p:nvSpPr>
        <p:spPr>
          <a:xfrm>
            <a:off x="9161206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BE468A-4F1D-1B4D-AE0A-F969B86A0E62}"/>
              </a:ext>
            </a:extLst>
          </p:cNvPr>
          <p:cNvCxnSpPr>
            <a:cxnSpLocks/>
          </p:cNvCxnSpPr>
          <p:nvPr/>
        </p:nvCxnSpPr>
        <p:spPr>
          <a:xfrm>
            <a:off x="9806400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CC77CE-E0FF-234C-99CD-E3C93F8DA8BB}"/>
              </a:ext>
            </a:extLst>
          </p:cNvPr>
          <p:cNvSpPr txBox="1"/>
          <p:nvPr/>
        </p:nvSpPr>
        <p:spPr>
          <a:xfrm>
            <a:off x="5035823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AFC75B-3D1A-8D41-86A2-D5EF109ED96A}"/>
              </a:ext>
            </a:extLst>
          </p:cNvPr>
          <p:cNvSpPr txBox="1"/>
          <p:nvPr/>
        </p:nvSpPr>
        <p:spPr>
          <a:xfrm>
            <a:off x="9245284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7D904-5613-7A42-8A91-13BD7D8F9AE6}"/>
              </a:ext>
            </a:extLst>
          </p:cNvPr>
          <p:cNvSpPr txBox="1"/>
          <p:nvPr/>
        </p:nvSpPr>
        <p:spPr>
          <a:xfrm>
            <a:off x="9817330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BB9C59-6CF0-F04D-8104-A272F254F250}"/>
              </a:ext>
            </a:extLst>
          </p:cNvPr>
          <p:cNvCxnSpPr>
            <a:cxnSpLocks/>
          </p:cNvCxnSpPr>
          <p:nvPr/>
        </p:nvCxnSpPr>
        <p:spPr>
          <a:xfrm flipH="1">
            <a:off x="5361221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92EA2F-FCE3-DE44-A530-D8A4E5F2510D}"/>
              </a:ext>
            </a:extLst>
          </p:cNvPr>
          <p:cNvCxnSpPr>
            <a:cxnSpLocks/>
          </p:cNvCxnSpPr>
          <p:nvPr/>
        </p:nvCxnSpPr>
        <p:spPr>
          <a:xfrm flipH="1">
            <a:off x="4621796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B08460-46CA-0348-9AC4-A54C696E253D}"/>
              </a:ext>
            </a:extLst>
          </p:cNvPr>
          <p:cNvCxnSpPr>
            <a:cxnSpLocks/>
          </p:cNvCxnSpPr>
          <p:nvPr/>
        </p:nvCxnSpPr>
        <p:spPr>
          <a:xfrm flipH="1">
            <a:off x="3874285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314019-7120-CB46-815E-F9A79117B7A3}"/>
              </a:ext>
            </a:extLst>
          </p:cNvPr>
          <p:cNvCxnSpPr>
            <a:cxnSpLocks/>
          </p:cNvCxnSpPr>
          <p:nvPr/>
        </p:nvCxnSpPr>
        <p:spPr>
          <a:xfrm flipH="1">
            <a:off x="3136997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CFEC7BC1-3748-BD4A-84FF-1AC0FD7C51F6}"/>
              </a:ext>
            </a:extLst>
          </p:cNvPr>
          <p:cNvSpPr txBox="1">
            <a:spLocks/>
          </p:cNvSpPr>
          <p:nvPr/>
        </p:nvSpPr>
        <p:spPr>
          <a:xfrm>
            <a:off x="618949" y="35859"/>
            <a:ext cx="10515600" cy="85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metilene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result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05A0C7-A9CF-FA4F-9FC2-4A74E8ED71D5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</p:spTree>
    <p:extLst>
      <p:ext uri="{BB962C8B-B14F-4D97-AF65-F5344CB8AC3E}">
        <p14:creationId xmlns:p14="http://schemas.microsoft.com/office/powerpoint/2010/main" val="10000137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B3CFA376-8C25-5A45-B7FE-62F01E0CB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778" y="2186656"/>
            <a:ext cx="10408920" cy="359245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666918-FD5A-874D-AEA1-6540200BDD1C}"/>
              </a:ext>
            </a:extLst>
          </p:cNvPr>
          <p:cNvCxnSpPr>
            <a:cxnSpLocks/>
          </p:cNvCxnSpPr>
          <p:nvPr/>
        </p:nvCxnSpPr>
        <p:spPr>
          <a:xfrm flipH="1">
            <a:off x="6086156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A2CC6A-CC7F-4742-8758-3BA9FE2F64F7}"/>
              </a:ext>
            </a:extLst>
          </p:cNvPr>
          <p:cNvSpPr txBox="1"/>
          <p:nvPr/>
        </p:nvSpPr>
        <p:spPr>
          <a:xfrm>
            <a:off x="2599029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23441-A91B-9B4D-B215-B90BE69F3224}"/>
              </a:ext>
            </a:extLst>
          </p:cNvPr>
          <p:cNvSpPr txBox="1"/>
          <p:nvPr/>
        </p:nvSpPr>
        <p:spPr>
          <a:xfrm>
            <a:off x="3212257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9B16-69A0-DE46-BBBE-B119F876CB47}"/>
              </a:ext>
            </a:extLst>
          </p:cNvPr>
          <p:cNvSpPr txBox="1"/>
          <p:nvPr/>
        </p:nvSpPr>
        <p:spPr>
          <a:xfrm>
            <a:off x="4089970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393FD-CAA1-EC43-AC94-4E53AD94996D}"/>
              </a:ext>
            </a:extLst>
          </p:cNvPr>
          <p:cNvSpPr txBox="1"/>
          <p:nvPr/>
        </p:nvSpPr>
        <p:spPr>
          <a:xfrm>
            <a:off x="4765317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FB5C5-2F07-C84D-B42C-7A7B681A596C}"/>
              </a:ext>
            </a:extLst>
          </p:cNvPr>
          <p:cNvSpPr txBox="1"/>
          <p:nvPr/>
        </p:nvSpPr>
        <p:spPr>
          <a:xfrm>
            <a:off x="5501461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D77A5B-AFAD-3341-915E-6FE1D915D346}"/>
              </a:ext>
            </a:extLst>
          </p:cNvPr>
          <p:cNvCxnSpPr>
            <a:cxnSpLocks/>
          </p:cNvCxnSpPr>
          <p:nvPr/>
        </p:nvCxnSpPr>
        <p:spPr>
          <a:xfrm>
            <a:off x="2424658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5AE0FD-D889-7C40-BDEC-80EE86E38BF7}"/>
              </a:ext>
            </a:extLst>
          </p:cNvPr>
          <p:cNvSpPr txBox="1"/>
          <p:nvPr/>
        </p:nvSpPr>
        <p:spPr>
          <a:xfrm>
            <a:off x="1102534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FDBF86-BA44-D84D-9DAC-AB21E91F72E3}"/>
              </a:ext>
            </a:extLst>
          </p:cNvPr>
          <p:cNvCxnSpPr>
            <a:cxnSpLocks/>
          </p:cNvCxnSpPr>
          <p:nvPr/>
        </p:nvCxnSpPr>
        <p:spPr>
          <a:xfrm>
            <a:off x="9041625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94B7FE-6DCF-5542-89AD-E9AA966362A3}"/>
              </a:ext>
            </a:extLst>
          </p:cNvPr>
          <p:cNvSpPr txBox="1"/>
          <p:nvPr/>
        </p:nvSpPr>
        <p:spPr>
          <a:xfrm>
            <a:off x="9161206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BE468A-4F1D-1B4D-AE0A-F969B86A0E62}"/>
              </a:ext>
            </a:extLst>
          </p:cNvPr>
          <p:cNvCxnSpPr>
            <a:cxnSpLocks/>
          </p:cNvCxnSpPr>
          <p:nvPr/>
        </p:nvCxnSpPr>
        <p:spPr>
          <a:xfrm>
            <a:off x="9806400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CC77CE-E0FF-234C-99CD-E3C93F8DA8BB}"/>
              </a:ext>
            </a:extLst>
          </p:cNvPr>
          <p:cNvSpPr txBox="1"/>
          <p:nvPr/>
        </p:nvSpPr>
        <p:spPr>
          <a:xfrm>
            <a:off x="5035823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AFC75B-3D1A-8D41-86A2-D5EF109ED96A}"/>
              </a:ext>
            </a:extLst>
          </p:cNvPr>
          <p:cNvSpPr txBox="1"/>
          <p:nvPr/>
        </p:nvSpPr>
        <p:spPr>
          <a:xfrm>
            <a:off x="9245284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7D904-5613-7A42-8A91-13BD7D8F9AE6}"/>
              </a:ext>
            </a:extLst>
          </p:cNvPr>
          <p:cNvSpPr txBox="1"/>
          <p:nvPr/>
        </p:nvSpPr>
        <p:spPr>
          <a:xfrm>
            <a:off x="9817330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BB9C59-6CF0-F04D-8104-A272F254F250}"/>
              </a:ext>
            </a:extLst>
          </p:cNvPr>
          <p:cNvCxnSpPr>
            <a:cxnSpLocks/>
          </p:cNvCxnSpPr>
          <p:nvPr/>
        </p:nvCxnSpPr>
        <p:spPr>
          <a:xfrm flipH="1">
            <a:off x="5361221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92EA2F-FCE3-DE44-A530-D8A4E5F2510D}"/>
              </a:ext>
            </a:extLst>
          </p:cNvPr>
          <p:cNvCxnSpPr>
            <a:cxnSpLocks/>
          </p:cNvCxnSpPr>
          <p:nvPr/>
        </p:nvCxnSpPr>
        <p:spPr>
          <a:xfrm flipH="1">
            <a:off x="4621796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B08460-46CA-0348-9AC4-A54C696E253D}"/>
              </a:ext>
            </a:extLst>
          </p:cNvPr>
          <p:cNvCxnSpPr>
            <a:cxnSpLocks/>
          </p:cNvCxnSpPr>
          <p:nvPr/>
        </p:nvCxnSpPr>
        <p:spPr>
          <a:xfrm flipH="1">
            <a:off x="3874285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314019-7120-CB46-815E-F9A79117B7A3}"/>
              </a:ext>
            </a:extLst>
          </p:cNvPr>
          <p:cNvCxnSpPr>
            <a:cxnSpLocks/>
          </p:cNvCxnSpPr>
          <p:nvPr/>
        </p:nvCxnSpPr>
        <p:spPr>
          <a:xfrm flipH="1">
            <a:off x="3136997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A774F4-A240-DD4B-B475-F50AEC7A1373}"/>
              </a:ext>
            </a:extLst>
          </p:cNvPr>
          <p:cNvSpPr/>
          <p:nvPr/>
        </p:nvSpPr>
        <p:spPr>
          <a:xfrm>
            <a:off x="852693" y="2227740"/>
            <a:ext cx="10394424" cy="3136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83145B-927D-464F-81BC-920A6BE7861B}"/>
              </a:ext>
            </a:extLst>
          </p:cNvPr>
          <p:cNvSpPr/>
          <p:nvPr/>
        </p:nvSpPr>
        <p:spPr>
          <a:xfrm>
            <a:off x="858336" y="2538186"/>
            <a:ext cx="10394424" cy="1017814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465D56-D3E8-4B49-9B11-FCB58EAD0A11}"/>
              </a:ext>
            </a:extLst>
          </p:cNvPr>
          <p:cNvSpPr/>
          <p:nvPr/>
        </p:nvSpPr>
        <p:spPr>
          <a:xfrm>
            <a:off x="847047" y="3565474"/>
            <a:ext cx="10394424" cy="24854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383600-2FC7-224D-8026-28C784F34DFE}"/>
              </a:ext>
            </a:extLst>
          </p:cNvPr>
          <p:cNvSpPr/>
          <p:nvPr/>
        </p:nvSpPr>
        <p:spPr>
          <a:xfrm>
            <a:off x="841401" y="3830764"/>
            <a:ext cx="10394424" cy="479219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942144-0AB5-534D-8E88-39661C90D19A}"/>
              </a:ext>
            </a:extLst>
          </p:cNvPr>
          <p:cNvSpPr/>
          <p:nvPr/>
        </p:nvSpPr>
        <p:spPr>
          <a:xfrm>
            <a:off x="841401" y="4327475"/>
            <a:ext cx="10394424" cy="353960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E746E7-E085-F445-BDE7-3AAD121F864A}"/>
              </a:ext>
            </a:extLst>
          </p:cNvPr>
          <p:cNvSpPr/>
          <p:nvPr/>
        </p:nvSpPr>
        <p:spPr>
          <a:xfrm>
            <a:off x="835755" y="4683077"/>
            <a:ext cx="10394424" cy="353960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ACE48A3-F809-D94B-8AB3-A1E5AFB4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49" y="35859"/>
            <a:ext cx="10515600" cy="85512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PELT result: multi dimensional (all cell type at once)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865218-F963-4943-B4AB-A93197723A93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B490CB3-7441-EB4C-BCFF-62494FA5E38C}"/>
              </a:ext>
            </a:extLst>
          </p:cNvPr>
          <p:cNvSpPr txBox="1">
            <a:spLocks/>
          </p:cNvSpPr>
          <p:nvPr/>
        </p:nvSpPr>
        <p:spPr>
          <a:xfrm>
            <a:off x="695542" y="866726"/>
            <a:ext cx="2248427" cy="839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ERICH1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BADB4-A3D1-B249-A5CA-0BDDED22D647}"/>
              </a:ext>
            </a:extLst>
          </p:cNvPr>
          <p:cNvSpPr txBox="1"/>
          <p:nvPr/>
        </p:nvSpPr>
        <p:spPr>
          <a:xfrm>
            <a:off x="4621796" y="1213099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penalty_value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3145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B3CFA376-8C25-5A45-B7FE-62F01E0CB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778" y="2186656"/>
            <a:ext cx="10408920" cy="359245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666918-FD5A-874D-AEA1-6540200BDD1C}"/>
              </a:ext>
            </a:extLst>
          </p:cNvPr>
          <p:cNvCxnSpPr>
            <a:cxnSpLocks/>
          </p:cNvCxnSpPr>
          <p:nvPr/>
        </p:nvCxnSpPr>
        <p:spPr>
          <a:xfrm flipH="1">
            <a:off x="6086156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A2CC6A-CC7F-4742-8758-3BA9FE2F64F7}"/>
              </a:ext>
            </a:extLst>
          </p:cNvPr>
          <p:cNvSpPr txBox="1"/>
          <p:nvPr/>
        </p:nvSpPr>
        <p:spPr>
          <a:xfrm>
            <a:off x="2599029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23441-A91B-9B4D-B215-B90BE69F3224}"/>
              </a:ext>
            </a:extLst>
          </p:cNvPr>
          <p:cNvSpPr txBox="1"/>
          <p:nvPr/>
        </p:nvSpPr>
        <p:spPr>
          <a:xfrm>
            <a:off x="3212257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9B16-69A0-DE46-BBBE-B119F876CB47}"/>
              </a:ext>
            </a:extLst>
          </p:cNvPr>
          <p:cNvSpPr txBox="1"/>
          <p:nvPr/>
        </p:nvSpPr>
        <p:spPr>
          <a:xfrm>
            <a:off x="4089970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393FD-CAA1-EC43-AC94-4E53AD94996D}"/>
              </a:ext>
            </a:extLst>
          </p:cNvPr>
          <p:cNvSpPr txBox="1"/>
          <p:nvPr/>
        </p:nvSpPr>
        <p:spPr>
          <a:xfrm>
            <a:off x="4765317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FB5C5-2F07-C84D-B42C-7A7B681A596C}"/>
              </a:ext>
            </a:extLst>
          </p:cNvPr>
          <p:cNvSpPr txBox="1"/>
          <p:nvPr/>
        </p:nvSpPr>
        <p:spPr>
          <a:xfrm>
            <a:off x="5501461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D77A5B-AFAD-3341-915E-6FE1D915D346}"/>
              </a:ext>
            </a:extLst>
          </p:cNvPr>
          <p:cNvCxnSpPr>
            <a:cxnSpLocks/>
          </p:cNvCxnSpPr>
          <p:nvPr/>
        </p:nvCxnSpPr>
        <p:spPr>
          <a:xfrm>
            <a:off x="2424658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5AE0FD-D889-7C40-BDEC-80EE86E38BF7}"/>
              </a:ext>
            </a:extLst>
          </p:cNvPr>
          <p:cNvSpPr txBox="1"/>
          <p:nvPr/>
        </p:nvSpPr>
        <p:spPr>
          <a:xfrm>
            <a:off x="1102534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FDBF86-BA44-D84D-9DAC-AB21E91F72E3}"/>
              </a:ext>
            </a:extLst>
          </p:cNvPr>
          <p:cNvCxnSpPr>
            <a:cxnSpLocks/>
          </p:cNvCxnSpPr>
          <p:nvPr/>
        </p:nvCxnSpPr>
        <p:spPr>
          <a:xfrm>
            <a:off x="9041625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94B7FE-6DCF-5542-89AD-E9AA966362A3}"/>
              </a:ext>
            </a:extLst>
          </p:cNvPr>
          <p:cNvSpPr txBox="1"/>
          <p:nvPr/>
        </p:nvSpPr>
        <p:spPr>
          <a:xfrm>
            <a:off x="9161206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BE468A-4F1D-1B4D-AE0A-F969B86A0E62}"/>
              </a:ext>
            </a:extLst>
          </p:cNvPr>
          <p:cNvCxnSpPr>
            <a:cxnSpLocks/>
          </p:cNvCxnSpPr>
          <p:nvPr/>
        </p:nvCxnSpPr>
        <p:spPr>
          <a:xfrm>
            <a:off x="9806400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CC77CE-E0FF-234C-99CD-E3C93F8DA8BB}"/>
              </a:ext>
            </a:extLst>
          </p:cNvPr>
          <p:cNvSpPr txBox="1"/>
          <p:nvPr/>
        </p:nvSpPr>
        <p:spPr>
          <a:xfrm>
            <a:off x="5035823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AFC75B-3D1A-8D41-86A2-D5EF109ED96A}"/>
              </a:ext>
            </a:extLst>
          </p:cNvPr>
          <p:cNvSpPr txBox="1"/>
          <p:nvPr/>
        </p:nvSpPr>
        <p:spPr>
          <a:xfrm>
            <a:off x="9245284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7D904-5613-7A42-8A91-13BD7D8F9AE6}"/>
              </a:ext>
            </a:extLst>
          </p:cNvPr>
          <p:cNvSpPr txBox="1"/>
          <p:nvPr/>
        </p:nvSpPr>
        <p:spPr>
          <a:xfrm>
            <a:off x="9817330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BB9C59-6CF0-F04D-8104-A272F254F250}"/>
              </a:ext>
            </a:extLst>
          </p:cNvPr>
          <p:cNvCxnSpPr>
            <a:cxnSpLocks/>
          </p:cNvCxnSpPr>
          <p:nvPr/>
        </p:nvCxnSpPr>
        <p:spPr>
          <a:xfrm flipH="1">
            <a:off x="5361221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92EA2F-FCE3-DE44-A530-D8A4E5F2510D}"/>
              </a:ext>
            </a:extLst>
          </p:cNvPr>
          <p:cNvCxnSpPr>
            <a:cxnSpLocks/>
          </p:cNvCxnSpPr>
          <p:nvPr/>
        </p:nvCxnSpPr>
        <p:spPr>
          <a:xfrm flipH="1">
            <a:off x="4621796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B08460-46CA-0348-9AC4-A54C696E253D}"/>
              </a:ext>
            </a:extLst>
          </p:cNvPr>
          <p:cNvCxnSpPr>
            <a:cxnSpLocks/>
          </p:cNvCxnSpPr>
          <p:nvPr/>
        </p:nvCxnSpPr>
        <p:spPr>
          <a:xfrm flipH="1">
            <a:off x="3874285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314019-7120-CB46-815E-F9A79117B7A3}"/>
              </a:ext>
            </a:extLst>
          </p:cNvPr>
          <p:cNvCxnSpPr>
            <a:cxnSpLocks/>
          </p:cNvCxnSpPr>
          <p:nvPr/>
        </p:nvCxnSpPr>
        <p:spPr>
          <a:xfrm flipH="1">
            <a:off x="3136997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A774F4-A240-DD4B-B475-F50AEC7A1373}"/>
              </a:ext>
            </a:extLst>
          </p:cNvPr>
          <p:cNvSpPr/>
          <p:nvPr/>
        </p:nvSpPr>
        <p:spPr>
          <a:xfrm>
            <a:off x="852693" y="2227741"/>
            <a:ext cx="10394424" cy="1331044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ACE48A3-F809-D94B-8AB3-A1E5AFB4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49" y="35859"/>
            <a:ext cx="10515600" cy="85512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PELT result: multi dimensional (all cell type at once)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865218-F963-4943-B4AB-A93197723A93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B490CB3-7441-EB4C-BCFF-62494FA5E38C}"/>
              </a:ext>
            </a:extLst>
          </p:cNvPr>
          <p:cNvSpPr txBox="1">
            <a:spLocks/>
          </p:cNvSpPr>
          <p:nvPr/>
        </p:nvSpPr>
        <p:spPr>
          <a:xfrm>
            <a:off x="695542" y="866726"/>
            <a:ext cx="2248427" cy="839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ERICH1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D06F08-EBFF-2449-A98D-3097A81FD492}"/>
              </a:ext>
            </a:extLst>
          </p:cNvPr>
          <p:cNvSpPr/>
          <p:nvPr/>
        </p:nvSpPr>
        <p:spPr>
          <a:xfrm>
            <a:off x="852693" y="3582032"/>
            <a:ext cx="10394424" cy="1484490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7E0B9-C747-2044-9343-837D90EF8BF2}"/>
              </a:ext>
            </a:extLst>
          </p:cNvPr>
          <p:cNvSpPr txBox="1"/>
          <p:nvPr/>
        </p:nvSpPr>
        <p:spPr>
          <a:xfrm>
            <a:off x="4409175" y="6225708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ITGAE DMR remains same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ACFC15-61D2-8141-9D49-142EBBCA8403}"/>
              </a:ext>
            </a:extLst>
          </p:cNvPr>
          <p:cNvSpPr txBox="1"/>
          <p:nvPr/>
        </p:nvSpPr>
        <p:spPr>
          <a:xfrm>
            <a:off x="4621796" y="1213099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penalty_value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3.5</a:t>
            </a:r>
          </a:p>
        </p:txBody>
      </p:sp>
    </p:spTree>
    <p:extLst>
      <p:ext uri="{BB962C8B-B14F-4D97-AF65-F5344CB8AC3E}">
        <p14:creationId xmlns:p14="http://schemas.microsoft.com/office/powerpoint/2010/main" val="16553649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B3CFA376-8C25-5A45-B7FE-62F01E0CB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778" y="2186656"/>
            <a:ext cx="10408920" cy="359245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666918-FD5A-874D-AEA1-6540200BDD1C}"/>
              </a:ext>
            </a:extLst>
          </p:cNvPr>
          <p:cNvCxnSpPr>
            <a:cxnSpLocks/>
          </p:cNvCxnSpPr>
          <p:nvPr/>
        </p:nvCxnSpPr>
        <p:spPr>
          <a:xfrm flipH="1">
            <a:off x="6086156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A2CC6A-CC7F-4742-8758-3BA9FE2F64F7}"/>
              </a:ext>
            </a:extLst>
          </p:cNvPr>
          <p:cNvSpPr txBox="1"/>
          <p:nvPr/>
        </p:nvSpPr>
        <p:spPr>
          <a:xfrm>
            <a:off x="2599029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23441-A91B-9B4D-B215-B90BE69F3224}"/>
              </a:ext>
            </a:extLst>
          </p:cNvPr>
          <p:cNvSpPr txBox="1"/>
          <p:nvPr/>
        </p:nvSpPr>
        <p:spPr>
          <a:xfrm>
            <a:off x="3212257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C9B16-69A0-DE46-BBBE-B119F876CB47}"/>
              </a:ext>
            </a:extLst>
          </p:cNvPr>
          <p:cNvSpPr txBox="1"/>
          <p:nvPr/>
        </p:nvSpPr>
        <p:spPr>
          <a:xfrm>
            <a:off x="4089970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393FD-CAA1-EC43-AC94-4E53AD94996D}"/>
              </a:ext>
            </a:extLst>
          </p:cNvPr>
          <p:cNvSpPr txBox="1"/>
          <p:nvPr/>
        </p:nvSpPr>
        <p:spPr>
          <a:xfrm>
            <a:off x="4765317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FB5C5-2F07-C84D-B42C-7A7B681A596C}"/>
              </a:ext>
            </a:extLst>
          </p:cNvPr>
          <p:cNvSpPr txBox="1"/>
          <p:nvPr/>
        </p:nvSpPr>
        <p:spPr>
          <a:xfrm>
            <a:off x="5501461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D77A5B-AFAD-3341-915E-6FE1D915D346}"/>
              </a:ext>
            </a:extLst>
          </p:cNvPr>
          <p:cNvCxnSpPr>
            <a:cxnSpLocks/>
          </p:cNvCxnSpPr>
          <p:nvPr/>
        </p:nvCxnSpPr>
        <p:spPr>
          <a:xfrm>
            <a:off x="2424658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5AE0FD-D889-7C40-BDEC-80EE86E38BF7}"/>
              </a:ext>
            </a:extLst>
          </p:cNvPr>
          <p:cNvSpPr txBox="1"/>
          <p:nvPr/>
        </p:nvSpPr>
        <p:spPr>
          <a:xfrm>
            <a:off x="1102534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FDBF86-BA44-D84D-9DAC-AB21E91F72E3}"/>
              </a:ext>
            </a:extLst>
          </p:cNvPr>
          <p:cNvCxnSpPr>
            <a:cxnSpLocks/>
          </p:cNvCxnSpPr>
          <p:nvPr/>
        </p:nvCxnSpPr>
        <p:spPr>
          <a:xfrm>
            <a:off x="9041625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94B7FE-6DCF-5542-89AD-E9AA966362A3}"/>
              </a:ext>
            </a:extLst>
          </p:cNvPr>
          <p:cNvSpPr txBox="1"/>
          <p:nvPr/>
        </p:nvSpPr>
        <p:spPr>
          <a:xfrm>
            <a:off x="9161206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BE468A-4F1D-1B4D-AE0A-F969B86A0E62}"/>
              </a:ext>
            </a:extLst>
          </p:cNvPr>
          <p:cNvCxnSpPr>
            <a:cxnSpLocks/>
          </p:cNvCxnSpPr>
          <p:nvPr/>
        </p:nvCxnSpPr>
        <p:spPr>
          <a:xfrm>
            <a:off x="9806400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CC77CE-E0FF-234C-99CD-E3C93F8DA8BB}"/>
              </a:ext>
            </a:extLst>
          </p:cNvPr>
          <p:cNvSpPr txBox="1"/>
          <p:nvPr/>
        </p:nvSpPr>
        <p:spPr>
          <a:xfrm>
            <a:off x="5035823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AFC75B-3D1A-8D41-86A2-D5EF109ED96A}"/>
              </a:ext>
            </a:extLst>
          </p:cNvPr>
          <p:cNvSpPr txBox="1"/>
          <p:nvPr/>
        </p:nvSpPr>
        <p:spPr>
          <a:xfrm>
            <a:off x="9245284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7D904-5613-7A42-8A91-13BD7D8F9AE6}"/>
              </a:ext>
            </a:extLst>
          </p:cNvPr>
          <p:cNvSpPr txBox="1"/>
          <p:nvPr/>
        </p:nvSpPr>
        <p:spPr>
          <a:xfrm>
            <a:off x="9817330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BB9C59-6CF0-F04D-8104-A272F254F250}"/>
              </a:ext>
            </a:extLst>
          </p:cNvPr>
          <p:cNvCxnSpPr>
            <a:cxnSpLocks/>
          </p:cNvCxnSpPr>
          <p:nvPr/>
        </p:nvCxnSpPr>
        <p:spPr>
          <a:xfrm flipH="1">
            <a:off x="5361221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92EA2F-FCE3-DE44-A530-D8A4E5F2510D}"/>
              </a:ext>
            </a:extLst>
          </p:cNvPr>
          <p:cNvCxnSpPr>
            <a:cxnSpLocks/>
          </p:cNvCxnSpPr>
          <p:nvPr/>
        </p:nvCxnSpPr>
        <p:spPr>
          <a:xfrm flipH="1">
            <a:off x="4621796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B08460-46CA-0348-9AC4-A54C696E253D}"/>
              </a:ext>
            </a:extLst>
          </p:cNvPr>
          <p:cNvCxnSpPr>
            <a:cxnSpLocks/>
          </p:cNvCxnSpPr>
          <p:nvPr/>
        </p:nvCxnSpPr>
        <p:spPr>
          <a:xfrm flipH="1">
            <a:off x="3874285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314019-7120-CB46-815E-F9A79117B7A3}"/>
              </a:ext>
            </a:extLst>
          </p:cNvPr>
          <p:cNvCxnSpPr>
            <a:cxnSpLocks/>
          </p:cNvCxnSpPr>
          <p:nvPr/>
        </p:nvCxnSpPr>
        <p:spPr>
          <a:xfrm flipH="1">
            <a:off x="3136997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A774F4-A240-DD4B-B475-F50AEC7A1373}"/>
              </a:ext>
            </a:extLst>
          </p:cNvPr>
          <p:cNvSpPr/>
          <p:nvPr/>
        </p:nvSpPr>
        <p:spPr>
          <a:xfrm>
            <a:off x="852693" y="2227740"/>
            <a:ext cx="10394424" cy="2810791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ACE48A3-F809-D94B-8AB3-A1E5AFB4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49" y="35859"/>
            <a:ext cx="10515600" cy="85512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PELT result: multi dimensional (all cell type at once)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865218-F963-4943-B4AB-A93197723A93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B490CB3-7441-EB4C-BCFF-62494FA5E38C}"/>
              </a:ext>
            </a:extLst>
          </p:cNvPr>
          <p:cNvSpPr txBox="1">
            <a:spLocks/>
          </p:cNvSpPr>
          <p:nvPr/>
        </p:nvSpPr>
        <p:spPr>
          <a:xfrm>
            <a:off x="695542" y="866726"/>
            <a:ext cx="2248427" cy="839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ERICH1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F2EC90-3602-8745-AFE1-4AAE8FED9E09}"/>
              </a:ext>
            </a:extLst>
          </p:cNvPr>
          <p:cNvSpPr txBox="1"/>
          <p:nvPr/>
        </p:nvSpPr>
        <p:spPr>
          <a:xfrm>
            <a:off x="4409175" y="6225708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ITGAE DMR remains same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DFEA53-08DE-6E45-9813-56958195877A}"/>
              </a:ext>
            </a:extLst>
          </p:cNvPr>
          <p:cNvSpPr txBox="1"/>
          <p:nvPr/>
        </p:nvSpPr>
        <p:spPr>
          <a:xfrm>
            <a:off x="4621796" y="1213099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penalty_value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3.8</a:t>
            </a:r>
          </a:p>
        </p:txBody>
      </p:sp>
    </p:spTree>
    <p:extLst>
      <p:ext uri="{BB962C8B-B14F-4D97-AF65-F5344CB8AC3E}">
        <p14:creationId xmlns:p14="http://schemas.microsoft.com/office/powerpoint/2010/main" val="17320817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A362-67B8-A649-9166-3040F339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Comparison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metilene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B2ED2F-7F3A-834E-B81E-910D9B44E8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978482"/>
              </p:ext>
            </p:extLst>
          </p:nvPr>
        </p:nvGraphicFramePr>
        <p:xfrm>
          <a:off x="591671" y="1622609"/>
          <a:ext cx="10923494" cy="2571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1747">
                  <a:extLst>
                    <a:ext uri="{9D8B030D-6E8A-4147-A177-3AD203B41FA5}">
                      <a16:colId xmlns:a16="http://schemas.microsoft.com/office/drawing/2014/main" val="989420931"/>
                    </a:ext>
                  </a:extLst>
                </a:gridCol>
                <a:gridCol w="5461747">
                  <a:extLst>
                    <a:ext uri="{9D8B030D-6E8A-4147-A177-3AD203B41FA5}">
                      <a16:colId xmlns:a16="http://schemas.microsoft.com/office/drawing/2014/main" val="2190850192"/>
                    </a:ext>
                  </a:extLst>
                </a:gridCol>
              </a:tblGrid>
              <a:tr h="37663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metilene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PELT based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922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metilene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can detect a region of CpG (not just single CpG)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do the 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8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can work only with two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 dimensional PELT can handle more than two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89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Written in C and very fast. But as it cannot handle multiple cell types, may need to run multiple times.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sure about the run time of PELT (probably linear). However, it also has a C implementation, and we may run parallelly.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4281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CB1A84-1CE1-684D-A938-B54C5338FD4D}"/>
              </a:ext>
            </a:extLst>
          </p:cNvPr>
          <p:cNvSpPr txBox="1"/>
          <p:nvPr/>
        </p:nvSpPr>
        <p:spPr>
          <a:xfrm>
            <a:off x="1364878" y="4311180"/>
            <a:ext cx="9892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metilene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also based on another change point detection method called CBS. However, that is not exact.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3A9B5-0C77-B94B-ABD0-C7CE2B5A1C98}"/>
              </a:ext>
            </a:extLst>
          </p:cNvPr>
          <p:cNvSpPr txBox="1"/>
          <p:nvPr/>
        </p:nvSpPr>
        <p:spPr>
          <a:xfrm>
            <a:off x="2739516" y="5451283"/>
            <a:ext cx="750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we try to develop a new DMR finder based on PELT?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46C297-75D3-3E4E-9D9F-7978C29FD46E}"/>
              </a:ext>
            </a:extLst>
          </p:cNvPr>
          <p:cNvSpPr/>
          <p:nvPr/>
        </p:nvSpPr>
        <p:spPr>
          <a:xfrm>
            <a:off x="1319277" y="4913350"/>
            <a:ext cx="9892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*The authors of PELT have recently proposed some QC measures. Those may be helpful too.</a:t>
            </a:r>
          </a:p>
        </p:txBody>
      </p:sp>
    </p:spTree>
    <p:extLst>
      <p:ext uri="{BB962C8B-B14F-4D97-AF65-F5344CB8AC3E}">
        <p14:creationId xmlns:p14="http://schemas.microsoft.com/office/powerpoint/2010/main" val="355693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BF8A-42C1-C349-87B1-90E20E78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Approximate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Timeline for PELT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C2855-B0C1-7042-A9E4-BD0DA6073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: 5 days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sure how to rank the DMRs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all the hyperparameters?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Coding : 3 days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handle the larger file size efficiently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 and post processing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Debug/test: 2 days</a:t>
            </a:r>
          </a:p>
        </p:txBody>
      </p:sp>
    </p:spTree>
    <p:extLst>
      <p:ext uri="{BB962C8B-B14F-4D97-AF65-F5344CB8AC3E}">
        <p14:creationId xmlns:p14="http://schemas.microsoft.com/office/powerpoint/2010/main" val="222992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2F8-2F50-DC4F-B018-E740761A2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297" y="1431283"/>
            <a:ext cx="12472086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QC of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50275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1AED-4543-3A4C-BF2E-F1CEDE80C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8419"/>
            <a:ext cx="9144000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DMR dashboard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(whole genome)</a:t>
            </a:r>
          </a:p>
        </p:txBody>
      </p:sp>
    </p:spTree>
    <p:extLst>
      <p:ext uri="{BB962C8B-B14F-4D97-AF65-F5344CB8AC3E}">
        <p14:creationId xmlns:p14="http://schemas.microsoft.com/office/powerpoint/2010/main" val="17845952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449852A-4EFA-0B4C-A2E6-65E1697A1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110" y="1663787"/>
            <a:ext cx="581761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BA28C-037F-4F42-91A2-767199C93E84}"/>
              </a:ext>
            </a:extLst>
          </p:cNvPr>
          <p:cNvSpPr txBox="1"/>
          <p:nvPr/>
        </p:nvSpPr>
        <p:spPr>
          <a:xfrm>
            <a:off x="6754234" y="6096642"/>
            <a:ext cx="423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– The closest cell type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3007AE-A0A0-BF4E-ADFD-FFADA26B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DCB vs NDB AUC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0C8B9-2DE1-0149-93F2-41545288EC26}"/>
              </a:ext>
            </a:extLst>
          </p:cNvPr>
          <p:cNvSpPr txBox="1"/>
          <p:nvPr/>
        </p:nvSpPr>
        <p:spPr>
          <a:xfrm>
            <a:off x="10895628" y="13759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19EA8-D752-B644-A1E3-76A5C6412BF5}"/>
              </a:ext>
            </a:extLst>
          </p:cNvPr>
          <p:cNvSpPr txBox="1"/>
          <p:nvPr/>
        </p:nvSpPr>
        <p:spPr>
          <a:xfrm>
            <a:off x="141516" y="1663787"/>
            <a:ext cx="615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Group1: CD8 TIL (this study)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Group2: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PBL (*Blueprint +this study)+ Mel Tumor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F9A71-98AC-CC4C-B300-24D521119958}"/>
              </a:ext>
            </a:extLst>
          </p:cNvPr>
          <p:cNvSpPr txBox="1"/>
          <p:nvPr/>
        </p:nvSpPr>
        <p:spPr>
          <a:xfrm>
            <a:off x="141516" y="3177892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*Blueprint: except M0,M1,M2,PC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832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1A07-D027-A64F-93A4-8C8EAED4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" y="296634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Considering the hypo DMR (left portion)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F521C27-C4B8-814B-BCB5-1D9638A3B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1286" y="1840696"/>
            <a:ext cx="5864846" cy="4351338"/>
          </a:xfr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7CC0429-0055-2C4C-AEF6-2A2FA32FC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07" y="2989792"/>
            <a:ext cx="4521200" cy="256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D78F04-1DE4-354E-A22C-28E5D44C9F30}"/>
              </a:ext>
            </a:extLst>
          </p:cNvPr>
          <p:cNvSpPr txBox="1"/>
          <p:nvPr/>
        </p:nvSpPr>
        <p:spPr>
          <a:xfrm>
            <a:off x="2233924" y="2402644"/>
            <a:ext cx="3102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DMR considered = 468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0F018-56F2-9444-A87A-530BACA7625A}"/>
              </a:ext>
            </a:extLst>
          </p:cNvPr>
          <p:cNvSpPr txBox="1"/>
          <p:nvPr/>
        </p:nvSpPr>
        <p:spPr>
          <a:xfrm>
            <a:off x="11021255" y="152154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56728-192C-5749-B250-FBF0A8AA844D}"/>
              </a:ext>
            </a:extLst>
          </p:cNvPr>
          <p:cNvSpPr txBox="1"/>
          <p:nvPr/>
        </p:nvSpPr>
        <p:spPr>
          <a:xfrm>
            <a:off x="6884026" y="6192034"/>
            <a:ext cx="423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– The closest cell type </a:t>
            </a:r>
          </a:p>
        </p:txBody>
      </p:sp>
    </p:spTree>
    <p:extLst>
      <p:ext uri="{BB962C8B-B14F-4D97-AF65-F5344CB8AC3E}">
        <p14:creationId xmlns:p14="http://schemas.microsoft.com/office/powerpoint/2010/main" val="17252675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E7DE52-2F38-404D-B5EE-06643BB56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54" y="2055266"/>
            <a:ext cx="2137554" cy="480273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EFE943-D161-7749-B605-1192A3AAF60E}"/>
              </a:ext>
            </a:extLst>
          </p:cNvPr>
          <p:cNvSpPr txBox="1"/>
          <p:nvPr/>
        </p:nvSpPr>
        <p:spPr>
          <a:xfrm>
            <a:off x="600593" y="152044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Repeat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9CBB7D-C225-E649-8061-9E8B2415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642" y="2084484"/>
            <a:ext cx="2130112" cy="4786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462722-C39B-CC49-B25D-63616E6D44CB}"/>
              </a:ext>
            </a:extLst>
          </p:cNvPr>
          <p:cNvSpPr txBox="1"/>
          <p:nvPr/>
        </p:nvSpPr>
        <p:spPr>
          <a:xfrm>
            <a:off x="2859766" y="15204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FB2403-3F94-2647-A214-B340FBC3C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256" y="2084484"/>
            <a:ext cx="2130112" cy="47860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688130-8B71-7C48-A813-32BBA35F86C3}"/>
              </a:ext>
            </a:extLst>
          </p:cNvPr>
          <p:cNvSpPr txBox="1"/>
          <p:nvPr/>
        </p:nvSpPr>
        <p:spPr>
          <a:xfrm>
            <a:off x="4757172" y="15309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3/5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utrexon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1D8E0A-1EDA-FE4F-A8B6-C911AABD2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510" y="2046514"/>
            <a:ext cx="2142166" cy="4813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FE8DA3-72DE-2945-B786-92F9130DF9C1}"/>
              </a:ext>
            </a:extLst>
          </p:cNvPr>
          <p:cNvSpPr txBox="1"/>
          <p:nvPr/>
        </p:nvSpPr>
        <p:spPr>
          <a:xfrm>
            <a:off x="7099593" y="1530932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C36778-0043-9043-B599-2B5D2E0FF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097" y="1889776"/>
            <a:ext cx="1266547" cy="49682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FABC4B6-5D91-1F49-85F7-ADB698DBC0DB}"/>
              </a:ext>
            </a:extLst>
          </p:cNvPr>
          <p:cNvSpPr txBox="1"/>
          <p:nvPr/>
        </p:nvSpPr>
        <p:spPr>
          <a:xfrm>
            <a:off x="9124337" y="1560040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6119795-9AD6-D545-95B4-2A0E2C571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4358" y="1903855"/>
            <a:ext cx="2183907" cy="48914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834098-DBAE-6047-88E4-2FF44B469096}"/>
              </a:ext>
            </a:extLst>
          </p:cNvPr>
          <p:cNvSpPr txBox="1"/>
          <p:nvPr/>
        </p:nvSpPr>
        <p:spPr>
          <a:xfrm>
            <a:off x="10831503" y="1606966"/>
            <a:ext cx="101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458D7-1B57-E74F-8ACB-85ABADF07137}"/>
              </a:ext>
            </a:extLst>
          </p:cNvPr>
          <p:cNvSpPr txBox="1"/>
          <p:nvPr/>
        </p:nvSpPr>
        <p:spPr>
          <a:xfrm>
            <a:off x="1813984" y="893321"/>
            <a:ext cx="940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 obvious correlation between AUC and two statistical metrices (delta and q value)</a:t>
            </a:r>
          </a:p>
        </p:txBody>
      </p:sp>
    </p:spTree>
    <p:extLst>
      <p:ext uri="{BB962C8B-B14F-4D97-AF65-F5344CB8AC3E}">
        <p14:creationId xmlns:p14="http://schemas.microsoft.com/office/powerpoint/2010/main" val="272704807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9651-5A02-A749-977C-83E13853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Binning closest DMRs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DC331-2551-0E40-BB20-D6B9DA6D3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are trying to bin the similar (similar q value and delta) DMRs of a particular region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every region (repeat, promoter etc.) consider the DMRs which are closest (DMRs within -log10(q)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and delta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.03. These numbers (3,.03) are arbitrary).</a:t>
            </a:r>
          </a:p>
          <a:p>
            <a:pPr marL="914400" lvl="1" indent="-457200">
              <a:buFont typeface="+mj-lt"/>
              <a:buAutoNum type="arabicPeriod"/>
            </a:pP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 the average AUC of the closest DMR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9293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E0B7-B3C5-B14A-97E8-305CCB0E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version of binned dashboard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25726C4-6834-644D-8D18-66F05F3CB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2896" y="2080861"/>
            <a:ext cx="5345131" cy="39871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86FB1-159D-8A44-A2CE-010706C354E1}"/>
              </a:ext>
            </a:extLst>
          </p:cNvPr>
          <p:cNvSpPr txBox="1"/>
          <p:nvPr/>
        </p:nvSpPr>
        <p:spPr>
          <a:xfrm>
            <a:off x="5993124" y="6488668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(Hard to visualize. Probably need to try something else)</a:t>
            </a:r>
          </a:p>
        </p:txBody>
      </p:sp>
      <p:pic>
        <p:nvPicPr>
          <p:cNvPr id="7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E2931BD-2933-1641-9DC4-DFFA51EFF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861"/>
            <a:ext cx="5373944" cy="3987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F8550-DBE7-C940-8489-42515FAD0D79}"/>
              </a:ext>
            </a:extLst>
          </p:cNvPr>
          <p:cNvSpPr txBox="1"/>
          <p:nvPr/>
        </p:nvSpPr>
        <p:spPr>
          <a:xfrm>
            <a:off x="10743606" y="17115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77648-2092-CE47-B972-DBCCE76AC53B}"/>
              </a:ext>
            </a:extLst>
          </p:cNvPr>
          <p:cNvSpPr txBox="1"/>
          <p:nvPr/>
        </p:nvSpPr>
        <p:spPr>
          <a:xfrm>
            <a:off x="627683" y="6113542"/>
            <a:ext cx="423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– The closest cell type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8C9A7-8EA8-C742-8611-9BB6FD626F03}"/>
              </a:ext>
            </a:extLst>
          </p:cNvPr>
          <p:cNvSpPr txBox="1"/>
          <p:nvPr/>
        </p:nvSpPr>
        <p:spPr>
          <a:xfrm>
            <a:off x="4574602" y="173128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417B7-CE45-1048-AF33-4A1D5966CD85}"/>
              </a:ext>
            </a:extLst>
          </p:cNvPr>
          <p:cNvSpPr txBox="1"/>
          <p:nvPr/>
        </p:nvSpPr>
        <p:spPr>
          <a:xfrm>
            <a:off x="875643" y="1688749"/>
            <a:ext cx="362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Binned Dashboard (from slide 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A9F86D-F407-234E-B182-17BECDA1A2AC}"/>
              </a:ext>
            </a:extLst>
          </p:cNvPr>
          <p:cNvSpPr txBox="1"/>
          <p:nvPr/>
        </p:nvSpPr>
        <p:spPr>
          <a:xfrm>
            <a:off x="7693701" y="1688749"/>
            <a:ext cx="191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Binned Dashboard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07E8F8-75EE-5E45-9C12-2A7AC952DD4D}"/>
              </a:ext>
            </a:extLst>
          </p:cNvPr>
          <p:cNvSpPr txBox="1"/>
          <p:nvPr/>
        </p:nvSpPr>
        <p:spPr>
          <a:xfrm>
            <a:off x="6667233" y="6067981"/>
            <a:ext cx="423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– The closest cell type </a:t>
            </a:r>
          </a:p>
        </p:txBody>
      </p:sp>
    </p:spTree>
    <p:extLst>
      <p:ext uri="{BB962C8B-B14F-4D97-AF65-F5344CB8AC3E}">
        <p14:creationId xmlns:p14="http://schemas.microsoft.com/office/powerpoint/2010/main" val="6401435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DB75-A9F9-F44F-9126-CF008968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 in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7F32B-8228-9B4E-82A3-286A1A81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 processing of the new batch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Dashboard based on repeat subtype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432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F04E-DAC9-344C-B998-C49493E6A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99" y="1708711"/>
            <a:ext cx="12014886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DMR including Blueprint and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Gbio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(whole genome)</a:t>
            </a:r>
          </a:p>
        </p:txBody>
      </p:sp>
    </p:spTree>
    <p:extLst>
      <p:ext uri="{BB962C8B-B14F-4D97-AF65-F5344CB8AC3E}">
        <p14:creationId xmlns:p14="http://schemas.microsoft.com/office/powerpoint/2010/main" val="21934758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826E993-CE09-864A-A45B-8A95B596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838" y="2158315"/>
            <a:ext cx="5090057" cy="3614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D3DDFB-C9BE-374C-8FC4-80713101663B}"/>
              </a:ext>
            </a:extLst>
          </p:cNvPr>
          <p:cNvSpPr txBox="1"/>
          <p:nvPr/>
        </p:nvSpPr>
        <p:spPr>
          <a:xfrm>
            <a:off x="3866987" y="533558"/>
            <a:ext cx="615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Group1: CD8 TIL (this study)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Group2: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(*Blueprint +this study)+ Mel Tumor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E3F68-3B7F-B948-8005-F6E0BD0006C2}"/>
              </a:ext>
            </a:extLst>
          </p:cNvPr>
          <p:cNvSpPr txBox="1"/>
          <p:nvPr/>
        </p:nvSpPr>
        <p:spPr>
          <a:xfrm>
            <a:off x="4264529" y="5786651"/>
            <a:ext cx="423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– The closest cell type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35706-F822-4242-8B36-7B51B7B461B3}"/>
              </a:ext>
            </a:extLst>
          </p:cNvPr>
          <p:cNvSpPr txBox="1"/>
          <p:nvPr/>
        </p:nvSpPr>
        <p:spPr>
          <a:xfrm>
            <a:off x="4298072" y="6373814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*Blueprint: except M0,M1,M2,PC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300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7D3DDFB-C9BE-374C-8FC4-80713101663B}"/>
              </a:ext>
            </a:extLst>
          </p:cNvPr>
          <p:cNvSpPr txBox="1"/>
          <p:nvPr/>
        </p:nvSpPr>
        <p:spPr>
          <a:xfrm>
            <a:off x="3866987" y="533558"/>
            <a:ext cx="615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Group1: CD8 TIL (this study)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Group2: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PBL (*Blueprint +this study)+ Mel Tumor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E3F68-3B7F-B948-8005-F6E0BD0006C2}"/>
              </a:ext>
            </a:extLst>
          </p:cNvPr>
          <p:cNvSpPr txBox="1"/>
          <p:nvPr/>
        </p:nvSpPr>
        <p:spPr>
          <a:xfrm>
            <a:off x="861346" y="5702675"/>
            <a:ext cx="423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– The closest cell type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35706-F822-4242-8B36-7B51B7B461B3}"/>
              </a:ext>
            </a:extLst>
          </p:cNvPr>
          <p:cNvSpPr txBox="1"/>
          <p:nvPr/>
        </p:nvSpPr>
        <p:spPr>
          <a:xfrm>
            <a:off x="4298072" y="6373814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*Blueprint: except M0,M1,M2,PC 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81FC8BA-1EE4-F344-B31C-B8D4DF70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2780"/>
            <a:ext cx="5153660" cy="3669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911ACA-FD4D-544D-B93A-1D58A53C4091}"/>
              </a:ext>
            </a:extLst>
          </p:cNvPr>
          <p:cNvSpPr txBox="1"/>
          <p:nvPr/>
        </p:nvSpPr>
        <p:spPr>
          <a:xfrm>
            <a:off x="7250325" y="5702675"/>
            <a:ext cx="423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– The closest cell type 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D4EA01A4-4554-D94D-AAA0-FCA11FB2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90" y="2138480"/>
            <a:ext cx="5060151" cy="36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2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3B01F40-5E6F-B641-978F-BFC79658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4" y="2181701"/>
            <a:ext cx="3900499" cy="327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F2F8E-EBC1-554E-80F7-B274713E886A}"/>
              </a:ext>
            </a:extLst>
          </p:cNvPr>
          <p:cNvSpPr txBox="1"/>
          <p:nvPr/>
        </p:nvSpPr>
        <p:spPr>
          <a:xfrm>
            <a:off x="1289377" y="172824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 cell type Ref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71038-FC7D-2348-81BA-D09F968AA3B8}"/>
              </a:ext>
            </a:extLst>
          </p:cNvPr>
          <p:cNvSpPr txBox="1"/>
          <p:nvPr/>
        </p:nvSpPr>
        <p:spPr>
          <a:xfrm>
            <a:off x="8664928" y="162269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EA923-5764-B042-B8E6-C62481D8D32A}"/>
              </a:ext>
            </a:extLst>
          </p:cNvPr>
          <p:cNvSpPr txBox="1"/>
          <p:nvPr/>
        </p:nvSpPr>
        <p:spPr>
          <a:xfrm>
            <a:off x="1215235" y="540194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CBC/Clin 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60458-7C04-0A42-A99E-AA27ACEE3810}"/>
              </a:ext>
            </a:extLst>
          </p:cNvPr>
          <p:cNvSpPr/>
          <p:nvPr/>
        </p:nvSpPr>
        <p:spPr>
          <a:xfrm>
            <a:off x="1640891" y="5268647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27400-DD77-9A4B-84DC-EA685F660DF2}"/>
              </a:ext>
            </a:extLst>
          </p:cNvPr>
          <p:cNvSpPr/>
          <p:nvPr/>
        </p:nvSpPr>
        <p:spPr>
          <a:xfrm>
            <a:off x="7412138" y="5252664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D1C7F-A007-4B41-8F84-3E1BBD4E8A37}"/>
              </a:ext>
            </a:extLst>
          </p:cNvPr>
          <p:cNvSpPr/>
          <p:nvPr/>
        </p:nvSpPr>
        <p:spPr>
          <a:xfrm>
            <a:off x="3731193" y="2904359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260AA-5961-6345-89AE-EB09823DAAE0}"/>
              </a:ext>
            </a:extLst>
          </p:cNvPr>
          <p:cNvSpPr/>
          <p:nvPr/>
        </p:nvSpPr>
        <p:spPr>
          <a:xfrm>
            <a:off x="3589934" y="3062354"/>
            <a:ext cx="480599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1B535-8F43-4342-8F25-4B033F9F8A99}"/>
              </a:ext>
            </a:extLst>
          </p:cNvPr>
          <p:cNvSpPr/>
          <p:nvPr/>
        </p:nvSpPr>
        <p:spPr>
          <a:xfrm>
            <a:off x="168383" y="2933214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FDF5-BA28-794D-A99A-2FAC51B2A222}"/>
              </a:ext>
            </a:extLst>
          </p:cNvPr>
          <p:cNvSpPr txBox="1"/>
          <p:nvPr/>
        </p:nvSpPr>
        <p:spPr>
          <a:xfrm rot="-5400000">
            <a:off x="-1042279" y="351848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11C7F-42D2-2442-9E12-8E2A71B8E3F1}"/>
              </a:ext>
            </a:extLst>
          </p:cNvPr>
          <p:cNvSpPr/>
          <p:nvPr/>
        </p:nvSpPr>
        <p:spPr>
          <a:xfrm>
            <a:off x="8101967" y="2744262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886C76B-8F15-5648-8DD1-3F5814D3D874}"/>
              </a:ext>
            </a:extLst>
          </p:cNvPr>
          <p:cNvSpPr txBox="1">
            <a:spLocks/>
          </p:cNvSpPr>
          <p:nvPr/>
        </p:nvSpPr>
        <p:spPr>
          <a:xfrm>
            <a:off x="990600" y="-79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Healthy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(previous result)</a:t>
            </a:r>
          </a:p>
        </p:txBody>
      </p:sp>
      <p:pic>
        <p:nvPicPr>
          <p:cNvPr id="22" name="Picture 24">
            <a:extLst>
              <a:ext uri="{FF2B5EF4-FFF2-40B4-BE49-F238E27FC236}">
                <a16:creationId xmlns:a16="http://schemas.microsoft.com/office/drawing/2014/main" id="{881F1ACC-E2ED-6542-A839-B0F9910A8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38" y="2066974"/>
            <a:ext cx="3988864" cy="33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71D65A1-1E7F-ED44-80E1-22AC4EDD394E}"/>
              </a:ext>
            </a:extLst>
          </p:cNvPr>
          <p:cNvSpPr/>
          <p:nvPr/>
        </p:nvSpPr>
        <p:spPr>
          <a:xfrm>
            <a:off x="3536706" y="2876160"/>
            <a:ext cx="349385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3BA415-2E02-CE47-8A05-A7090D37E7A3}"/>
              </a:ext>
            </a:extLst>
          </p:cNvPr>
          <p:cNvSpPr/>
          <p:nvPr/>
        </p:nvSpPr>
        <p:spPr>
          <a:xfrm>
            <a:off x="7121562" y="2744262"/>
            <a:ext cx="441064" cy="1671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C13139-9E56-E549-B291-674E700B759A}"/>
              </a:ext>
            </a:extLst>
          </p:cNvPr>
          <p:cNvSpPr/>
          <p:nvPr/>
        </p:nvSpPr>
        <p:spPr>
          <a:xfrm>
            <a:off x="8345236" y="5234215"/>
            <a:ext cx="2122667" cy="271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4734F-86E5-E24F-8338-72366A1BD58C}"/>
              </a:ext>
            </a:extLst>
          </p:cNvPr>
          <p:cNvSpPr txBox="1"/>
          <p:nvPr/>
        </p:nvSpPr>
        <p:spPr>
          <a:xfrm>
            <a:off x="8578830" y="526149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CBC/Clin Flow</a:t>
            </a:r>
          </a:p>
        </p:txBody>
      </p:sp>
    </p:spTree>
    <p:extLst>
      <p:ext uri="{BB962C8B-B14F-4D97-AF65-F5344CB8AC3E}">
        <p14:creationId xmlns:p14="http://schemas.microsoft.com/office/powerpoint/2010/main" val="34048196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A805-EA40-F441-B505-1821ED7C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DCB vs NDB AUC</a:t>
            </a:r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3AAB11A-1ABA-A644-9ED7-E137909D6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489" y="2266663"/>
            <a:ext cx="4642633" cy="4021524"/>
          </a:xfr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538A1CD-C273-4449-82A1-1EE38BE97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278" y="2266663"/>
            <a:ext cx="5466271" cy="402152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5E9D32-209E-1C47-8E3C-BF6201FFDFE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5384122" y="4277425"/>
            <a:ext cx="1054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2CE423-418C-6743-B378-891B1A806691}"/>
              </a:ext>
            </a:extLst>
          </p:cNvPr>
          <p:cNvSpPr txBox="1"/>
          <p:nvPr/>
        </p:nvSpPr>
        <p:spPr>
          <a:xfrm>
            <a:off x="5290140" y="3822214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AUC &gt;= 0.8</a:t>
            </a:r>
          </a:p>
        </p:txBody>
      </p:sp>
    </p:spTree>
    <p:extLst>
      <p:ext uri="{BB962C8B-B14F-4D97-AF65-F5344CB8AC3E}">
        <p14:creationId xmlns:p14="http://schemas.microsoft.com/office/powerpoint/2010/main" val="156822983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BA38-3CFF-3041-9088-AD1013C5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TG/SLA/MIR7848/PTSC1/repeat (L2B,A-rich,AluSx1, MER63A, </a:t>
            </a:r>
            <a:r>
              <a:rPr lang="en-US" dirty="0" err="1"/>
              <a:t>MIRb</a:t>
            </a:r>
            <a:r>
              <a:rPr lang="en-US" dirty="0"/>
              <a:t>, MIR3, MIR, </a:t>
            </a:r>
            <a:r>
              <a:rPr lang="en-US"/>
              <a:t>MIRb)</a:t>
            </a:r>
            <a:endParaRPr lang="en-US" dirty="0"/>
          </a:p>
        </p:txBody>
      </p:sp>
      <p:pic>
        <p:nvPicPr>
          <p:cNvPr id="9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97338F8F-6C40-F04B-84CF-E10902F0A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60815"/>
            <a:ext cx="10515600" cy="368095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AA9C45-6F4A-8A4F-A9EC-1FA7866F5DFE}"/>
              </a:ext>
            </a:extLst>
          </p:cNvPr>
          <p:cNvCxnSpPr/>
          <p:nvPr/>
        </p:nvCxnSpPr>
        <p:spPr>
          <a:xfrm>
            <a:off x="5573782" y="210932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17CF2A-36DF-984D-AEB2-9932AE0DB0CB}"/>
              </a:ext>
            </a:extLst>
          </p:cNvPr>
          <p:cNvCxnSpPr/>
          <p:nvPr/>
        </p:nvCxnSpPr>
        <p:spPr>
          <a:xfrm>
            <a:off x="6084080" y="212407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DE42C1-55FD-0E44-9FB9-816CCB722E07}"/>
              </a:ext>
            </a:extLst>
          </p:cNvPr>
          <p:cNvCxnSpPr/>
          <p:nvPr/>
        </p:nvCxnSpPr>
        <p:spPr>
          <a:xfrm>
            <a:off x="6613651" y="2114245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7C9C72-ACE3-824B-A585-64643F9CE86C}"/>
              </a:ext>
            </a:extLst>
          </p:cNvPr>
          <p:cNvCxnSpPr/>
          <p:nvPr/>
        </p:nvCxnSpPr>
        <p:spPr>
          <a:xfrm>
            <a:off x="7112868" y="213882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32CB1E-BA62-284F-88CC-ECA05D7B1C32}"/>
              </a:ext>
            </a:extLst>
          </p:cNvPr>
          <p:cNvCxnSpPr/>
          <p:nvPr/>
        </p:nvCxnSpPr>
        <p:spPr>
          <a:xfrm>
            <a:off x="7632883" y="2114246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1DB1C58-2129-0F45-8C91-3A11DA4FD1AF}"/>
              </a:ext>
            </a:extLst>
          </p:cNvPr>
          <p:cNvSpPr txBox="1"/>
          <p:nvPr/>
        </p:nvSpPr>
        <p:spPr>
          <a:xfrm>
            <a:off x="5072519" y="188725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637B48-6BC1-F445-99F5-A082E5F745F2}"/>
              </a:ext>
            </a:extLst>
          </p:cNvPr>
          <p:cNvSpPr txBox="1"/>
          <p:nvPr/>
        </p:nvSpPr>
        <p:spPr>
          <a:xfrm>
            <a:off x="5599249" y="187250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348D9-9C33-D445-859C-1C83A5BCDE52}"/>
              </a:ext>
            </a:extLst>
          </p:cNvPr>
          <p:cNvSpPr txBox="1"/>
          <p:nvPr/>
        </p:nvSpPr>
        <p:spPr>
          <a:xfrm>
            <a:off x="6180401" y="186759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45C25-2188-8D45-9EAC-440A795ACE94}"/>
              </a:ext>
            </a:extLst>
          </p:cNvPr>
          <p:cNvSpPr txBox="1"/>
          <p:nvPr/>
        </p:nvSpPr>
        <p:spPr>
          <a:xfrm>
            <a:off x="6645682" y="186759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B4886-D88A-AC49-BAC6-E0F186526AF7}"/>
              </a:ext>
            </a:extLst>
          </p:cNvPr>
          <p:cNvSpPr txBox="1"/>
          <p:nvPr/>
        </p:nvSpPr>
        <p:spPr>
          <a:xfrm>
            <a:off x="7184119" y="187250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E077F5-5952-A240-B8C8-04E250933455}"/>
              </a:ext>
            </a:extLst>
          </p:cNvPr>
          <p:cNvSpPr txBox="1"/>
          <p:nvPr/>
        </p:nvSpPr>
        <p:spPr>
          <a:xfrm>
            <a:off x="7747004" y="1867189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4DBBCA-A18E-D74F-B6C3-007C94027B3F}"/>
              </a:ext>
            </a:extLst>
          </p:cNvPr>
          <p:cNvCxnSpPr>
            <a:cxnSpLocks/>
          </p:cNvCxnSpPr>
          <p:nvPr/>
        </p:nvCxnSpPr>
        <p:spPr>
          <a:xfrm>
            <a:off x="3987577" y="1690688"/>
            <a:ext cx="0" cy="3324017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8DA581-3968-8843-8B59-1134C906F2D9}"/>
              </a:ext>
            </a:extLst>
          </p:cNvPr>
          <p:cNvCxnSpPr>
            <a:cxnSpLocks/>
          </p:cNvCxnSpPr>
          <p:nvPr/>
        </p:nvCxnSpPr>
        <p:spPr>
          <a:xfrm>
            <a:off x="5049711" y="169068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D3FE1F-E4F2-7C4F-8210-3EAFEB3C7CB0}"/>
              </a:ext>
            </a:extLst>
          </p:cNvPr>
          <p:cNvSpPr txBox="1"/>
          <p:nvPr/>
        </p:nvSpPr>
        <p:spPr>
          <a:xfrm>
            <a:off x="3125878" y="1690688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C8C7A3-CE8E-7B40-BC95-D17DAF6C09FC}"/>
              </a:ext>
            </a:extLst>
          </p:cNvPr>
          <p:cNvSpPr txBox="1"/>
          <p:nvPr/>
        </p:nvSpPr>
        <p:spPr>
          <a:xfrm>
            <a:off x="3957517" y="169068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75CA66-D587-634E-8C7A-F043313631FE}"/>
              </a:ext>
            </a:extLst>
          </p:cNvPr>
          <p:cNvCxnSpPr>
            <a:cxnSpLocks/>
          </p:cNvCxnSpPr>
          <p:nvPr/>
        </p:nvCxnSpPr>
        <p:spPr>
          <a:xfrm>
            <a:off x="9733755" y="193495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4C90BF-ED1C-2E4A-892E-48128EDD5B70}"/>
              </a:ext>
            </a:extLst>
          </p:cNvPr>
          <p:cNvCxnSpPr>
            <a:cxnSpLocks/>
          </p:cNvCxnSpPr>
          <p:nvPr/>
        </p:nvCxnSpPr>
        <p:spPr>
          <a:xfrm>
            <a:off x="10269215" y="192020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5BA6DD-016D-F240-A4C9-07A55D9DBFA6}"/>
              </a:ext>
            </a:extLst>
          </p:cNvPr>
          <p:cNvSpPr txBox="1"/>
          <p:nvPr/>
        </p:nvSpPr>
        <p:spPr>
          <a:xfrm>
            <a:off x="9643441" y="1666846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78EEB9-883E-E241-844F-CF6C33E5598C}"/>
              </a:ext>
            </a:extLst>
          </p:cNvPr>
          <p:cNvSpPr txBox="1"/>
          <p:nvPr/>
        </p:nvSpPr>
        <p:spPr>
          <a:xfrm>
            <a:off x="10300166" y="165737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0B7150-1C65-F449-8469-3DA7AB9628A9}"/>
              </a:ext>
            </a:extLst>
          </p:cNvPr>
          <p:cNvCxnSpPr/>
          <p:nvPr/>
        </p:nvCxnSpPr>
        <p:spPr>
          <a:xfrm>
            <a:off x="10776632" y="197631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876F0E-CD64-6A40-AB89-64B51ADDA025}"/>
              </a:ext>
            </a:extLst>
          </p:cNvPr>
          <p:cNvSpPr txBox="1"/>
          <p:nvPr/>
        </p:nvSpPr>
        <p:spPr>
          <a:xfrm>
            <a:off x="7632883" y="153611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DD8B19-7B03-F543-97C8-6D8CDFB2996B}"/>
              </a:ext>
            </a:extLst>
          </p:cNvPr>
          <p:cNvSpPr txBox="1"/>
          <p:nvPr/>
        </p:nvSpPr>
        <p:spPr>
          <a:xfrm>
            <a:off x="10371887" y="19413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F10BC4-6EB9-844C-9AC5-89E37683EB8A}"/>
              </a:ext>
            </a:extLst>
          </p:cNvPr>
          <p:cNvSpPr txBox="1"/>
          <p:nvPr/>
        </p:nvSpPr>
        <p:spPr>
          <a:xfrm>
            <a:off x="10721509" y="1953840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684C55-468D-2648-834D-F6479E13DF1C}"/>
              </a:ext>
            </a:extLst>
          </p:cNvPr>
          <p:cNvSpPr txBox="1"/>
          <p:nvPr/>
        </p:nvSpPr>
        <p:spPr>
          <a:xfrm>
            <a:off x="800783" y="1666846"/>
            <a:ext cx="221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 (not in DMR)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2639D6-47B9-6145-9C6F-07FDE5B379AB}"/>
              </a:ext>
            </a:extLst>
          </p:cNvPr>
          <p:cNvCxnSpPr>
            <a:cxnSpLocks/>
          </p:cNvCxnSpPr>
          <p:nvPr/>
        </p:nvCxnSpPr>
        <p:spPr>
          <a:xfrm>
            <a:off x="2983805" y="1720190"/>
            <a:ext cx="0" cy="3324017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4475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7420-8785-534D-920D-B352F152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7FF83372-5D70-B64D-878C-9253651DD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772" y="2422415"/>
            <a:ext cx="3399223" cy="3221983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40AA370-8A03-7C47-9597-657AD2F41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995" y="2310713"/>
            <a:ext cx="3636596" cy="370599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FAB257C-AE6D-D240-88B0-D3E728CE7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369" y="2199503"/>
            <a:ext cx="4048859" cy="41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6196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8E55-4DE2-5D41-A288-C4A62233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PPFIA1</a:t>
            </a:r>
          </a:p>
        </p:txBody>
      </p:sp>
      <p:pic>
        <p:nvPicPr>
          <p:cNvPr id="5" name="Content Placeholder 4" descr="Chart, timeline, treemap chart&#10;&#10;Description automatically generated">
            <a:extLst>
              <a:ext uri="{FF2B5EF4-FFF2-40B4-BE49-F238E27FC236}">
                <a16:creationId xmlns:a16="http://schemas.microsoft.com/office/drawing/2014/main" id="{B036073B-BB1E-5842-853D-E4AE4901F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1033" y="2169703"/>
            <a:ext cx="10585124" cy="3687399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54173-203E-EE41-B191-0ABA0928EE2B}"/>
              </a:ext>
            </a:extLst>
          </p:cNvPr>
          <p:cNvCxnSpPr/>
          <p:nvPr/>
        </p:nvCxnSpPr>
        <p:spPr>
          <a:xfrm>
            <a:off x="5555120" y="210932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81ABA9-9D1A-A344-91D5-8B6DC1A1E6BB}"/>
              </a:ext>
            </a:extLst>
          </p:cNvPr>
          <p:cNvCxnSpPr/>
          <p:nvPr/>
        </p:nvCxnSpPr>
        <p:spPr>
          <a:xfrm>
            <a:off x="6084080" y="212407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79DF77-11EC-6A4D-9AE2-3D4257B74E54}"/>
              </a:ext>
            </a:extLst>
          </p:cNvPr>
          <p:cNvCxnSpPr/>
          <p:nvPr/>
        </p:nvCxnSpPr>
        <p:spPr>
          <a:xfrm>
            <a:off x="6613651" y="2114245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548A06-63F1-D542-B9BC-40459897C801}"/>
              </a:ext>
            </a:extLst>
          </p:cNvPr>
          <p:cNvCxnSpPr/>
          <p:nvPr/>
        </p:nvCxnSpPr>
        <p:spPr>
          <a:xfrm>
            <a:off x="7112868" y="213882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3F957B-B69D-EA4F-8B70-66D8347EF913}"/>
              </a:ext>
            </a:extLst>
          </p:cNvPr>
          <p:cNvCxnSpPr/>
          <p:nvPr/>
        </p:nvCxnSpPr>
        <p:spPr>
          <a:xfrm>
            <a:off x="7632883" y="2114246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FDA24C-64A1-C74C-AFFA-1E1159013C86}"/>
              </a:ext>
            </a:extLst>
          </p:cNvPr>
          <p:cNvSpPr txBox="1"/>
          <p:nvPr/>
        </p:nvSpPr>
        <p:spPr>
          <a:xfrm>
            <a:off x="5072519" y="188725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D4E14-7E2F-5249-87DA-9D6D172ADEC8}"/>
              </a:ext>
            </a:extLst>
          </p:cNvPr>
          <p:cNvSpPr txBox="1"/>
          <p:nvPr/>
        </p:nvSpPr>
        <p:spPr>
          <a:xfrm>
            <a:off x="5599249" y="187250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9ED5D-9B16-9248-A410-34B716391DDC}"/>
              </a:ext>
            </a:extLst>
          </p:cNvPr>
          <p:cNvSpPr txBox="1"/>
          <p:nvPr/>
        </p:nvSpPr>
        <p:spPr>
          <a:xfrm>
            <a:off x="6180401" y="186759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C6DABD-68C9-4C47-941B-7552B0F0AABA}"/>
              </a:ext>
            </a:extLst>
          </p:cNvPr>
          <p:cNvSpPr txBox="1"/>
          <p:nvPr/>
        </p:nvSpPr>
        <p:spPr>
          <a:xfrm>
            <a:off x="6645682" y="186759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BD0721-5727-5C4B-B0C7-9BC60EECA10A}"/>
              </a:ext>
            </a:extLst>
          </p:cNvPr>
          <p:cNvSpPr txBox="1"/>
          <p:nvPr/>
        </p:nvSpPr>
        <p:spPr>
          <a:xfrm>
            <a:off x="7184119" y="187250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750DE-121C-614F-B6F2-494952BFEEE5}"/>
              </a:ext>
            </a:extLst>
          </p:cNvPr>
          <p:cNvSpPr txBox="1"/>
          <p:nvPr/>
        </p:nvSpPr>
        <p:spPr>
          <a:xfrm>
            <a:off x="7747004" y="1867189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8DD872-B0C8-1341-B674-393B0E08BFE8}"/>
              </a:ext>
            </a:extLst>
          </p:cNvPr>
          <p:cNvCxnSpPr>
            <a:cxnSpLocks/>
          </p:cNvCxnSpPr>
          <p:nvPr/>
        </p:nvCxnSpPr>
        <p:spPr>
          <a:xfrm>
            <a:off x="3987577" y="1690688"/>
            <a:ext cx="0" cy="3324017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6FBD15-F7B8-5F43-96EB-A02BADB828FF}"/>
              </a:ext>
            </a:extLst>
          </p:cNvPr>
          <p:cNvCxnSpPr>
            <a:cxnSpLocks/>
          </p:cNvCxnSpPr>
          <p:nvPr/>
        </p:nvCxnSpPr>
        <p:spPr>
          <a:xfrm>
            <a:off x="5021718" y="169068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F699C70-399E-524E-80D5-AB2431FB35ED}"/>
              </a:ext>
            </a:extLst>
          </p:cNvPr>
          <p:cNvSpPr txBox="1"/>
          <p:nvPr/>
        </p:nvSpPr>
        <p:spPr>
          <a:xfrm>
            <a:off x="3125878" y="1690688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6648D-A58E-9048-B655-A3F0BD1AB23D}"/>
              </a:ext>
            </a:extLst>
          </p:cNvPr>
          <p:cNvSpPr txBox="1"/>
          <p:nvPr/>
        </p:nvSpPr>
        <p:spPr>
          <a:xfrm>
            <a:off x="3957517" y="169068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43F08C-5C60-594E-8333-EF9D15E93144}"/>
              </a:ext>
            </a:extLst>
          </p:cNvPr>
          <p:cNvCxnSpPr>
            <a:cxnSpLocks/>
          </p:cNvCxnSpPr>
          <p:nvPr/>
        </p:nvCxnSpPr>
        <p:spPr>
          <a:xfrm>
            <a:off x="9724424" y="193495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92245B-C437-244C-8220-11D8F0B99AF6}"/>
              </a:ext>
            </a:extLst>
          </p:cNvPr>
          <p:cNvCxnSpPr>
            <a:cxnSpLocks/>
          </p:cNvCxnSpPr>
          <p:nvPr/>
        </p:nvCxnSpPr>
        <p:spPr>
          <a:xfrm>
            <a:off x="10232144" y="192020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31CA8B4-E26E-AB48-AEAD-AAC9598DB0E8}"/>
              </a:ext>
            </a:extLst>
          </p:cNvPr>
          <p:cNvSpPr txBox="1"/>
          <p:nvPr/>
        </p:nvSpPr>
        <p:spPr>
          <a:xfrm>
            <a:off x="9643441" y="1666846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6714DB-AF84-0942-AECE-19DEFFF0202E}"/>
              </a:ext>
            </a:extLst>
          </p:cNvPr>
          <p:cNvSpPr txBox="1"/>
          <p:nvPr/>
        </p:nvSpPr>
        <p:spPr>
          <a:xfrm>
            <a:off x="10300166" y="165737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92CC53-7E70-354A-810F-46F0E7F30CAE}"/>
              </a:ext>
            </a:extLst>
          </p:cNvPr>
          <p:cNvCxnSpPr/>
          <p:nvPr/>
        </p:nvCxnSpPr>
        <p:spPr>
          <a:xfrm>
            <a:off x="10739561" y="197631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80FD0AC-2A50-1E4C-836E-5C339FBD8030}"/>
              </a:ext>
            </a:extLst>
          </p:cNvPr>
          <p:cNvSpPr txBox="1"/>
          <p:nvPr/>
        </p:nvSpPr>
        <p:spPr>
          <a:xfrm>
            <a:off x="7632883" y="153611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08C386-8425-AE49-A6FA-D8D04F3C7D42}"/>
              </a:ext>
            </a:extLst>
          </p:cNvPr>
          <p:cNvSpPr txBox="1"/>
          <p:nvPr/>
        </p:nvSpPr>
        <p:spPr>
          <a:xfrm>
            <a:off x="10371887" y="19413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7E56F1-F10C-4044-9014-74E6BE057A62}"/>
              </a:ext>
            </a:extLst>
          </p:cNvPr>
          <p:cNvSpPr txBox="1"/>
          <p:nvPr/>
        </p:nvSpPr>
        <p:spPr>
          <a:xfrm>
            <a:off x="10721509" y="1953840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803523-AC44-2541-A12E-78E0D62938FF}"/>
              </a:ext>
            </a:extLst>
          </p:cNvPr>
          <p:cNvSpPr txBox="1"/>
          <p:nvPr/>
        </p:nvSpPr>
        <p:spPr>
          <a:xfrm>
            <a:off x="800783" y="1666846"/>
            <a:ext cx="221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 (not in DMR)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CEFD07E-B0A7-7E49-810E-30BF83CD98DE}"/>
              </a:ext>
            </a:extLst>
          </p:cNvPr>
          <p:cNvCxnSpPr>
            <a:cxnSpLocks/>
          </p:cNvCxnSpPr>
          <p:nvPr/>
        </p:nvCxnSpPr>
        <p:spPr>
          <a:xfrm>
            <a:off x="2983805" y="1720190"/>
            <a:ext cx="0" cy="3324017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88480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41449-9AC3-E541-8775-137B0291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E9FA6E1-B7B8-D44A-8A06-6FBDFA850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07338"/>
            <a:ext cx="4701838" cy="435133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B2FB6CF-9A6A-C344-A0C1-12EEB3D9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20" y="2626386"/>
            <a:ext cx="3265826" cy="332815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3C73A69-CA1E-8440-939F-4E65156D9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586" y="2626387"/>
            <a:ext cx="3265826" cy="33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013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F54C-926E-3040-A46C-B014E818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THEM5/C2CD4D-AS1</a:t>
            </a:r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01859B-69BB-1D42-B26F-D7233353A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58237"/>
            <a:ext cx="10515600" cy="3686113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064606-61A6-2645-88A2-41DE3AB7E1F1}"/>
              </a:ext>
            </a:extLst>
          </p:cNvPr>
          <p:cNvCxnSpPr/>
          <p:nvPr/>
        </p:nvCxnSpPr>
        <p:spPr>
          <a:xfrm>
            <a:off x="5542763" y="210932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6BCE7D-5D49-1841-A500-C4C01C4343D1}"/>
              </a:ext>
            </a:extLst>
          </p:cNvPr>
          <p:cNvCxnSpPr/>
          <p:nvPr/>
        </p:nvCxnSpPr>
        <p:spPr>
          <a:xfrm>
            <a:off x="6071723" y="212407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616CC2-42C0-3B41-8F8A-3E0CB21BE70D}"/>
              </a:ext>
            </a:extLst>
          </p:cNvPr>
          <p:cNvCxnSpPr/>
          <p:nvPr/>
        </p:nvCxnSpPr>
        <p:spPr>
          <a:xfrm>
            <a:off x="6601294" y="2114245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FB8794-5D62-BE49-8E9F-B5A1832A2090}"/>
              </a:ext>
            </a:extLst>
          </p:cNvPr>
          <p:cNvCxnSpPr/>
          <p:nvPr/>
        </p:nvCxnSpPr>
        <p:spPr>
          <a:xfrm>
            <a:off x="7109842" y="213882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EF765-ED91-F94C-8610-E1A0AE1E5DBA}"/>
              </a:ext>
            </a:extLst>
          </p:cNvPr>
          <p:cNvCxnSpPr/>
          <p:nvPr/>
        </p:nvCxnSpPr>
        <p:spPr>
          <a:xfrm>
            <a:off x="7639188" y="2114246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7C0573-A20A-CF47-A29E-7F29ABE26060}"/>
              </a:ext>
            </a:extLst>
          </p:cNvPr>
          <p:cNvSpPr txBox="1"/>
          <p:nvPr/>
        </p:nvSpPr>
        <p:spPr>
          <a:xfrm>
            <a:off x="5060162" y="188725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6B0D8-339F-9748-933D-3FAEADE1F1AD}"/>
              </a:ext>
            </a:extLst>
          </p:cNvPr>
          <p:cNvSpPr txBox="1"/>
          <p:nvPr/>
        </p:nvSpPr>
        <p:spPr>
          <a:xfrm>
            <a:off x="5586892" y="187250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40CD0-EE1F-F543-BC97-759757409AF3}"/>
              </a:ext>
            </a:extLst>
          </p:cNvPr>
          <p:cNvSpPr txBox="1"/>
          <p:nvPr/>
        </p:nvSpPr>
        <p:spPr>
          <a:xfrm>
            <a:off x="6168044" y="186759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D07DF-242A-6046-A32E-32D9D8F323FF}"/>
              </a:ext>
            </a:extLst>
          </p:cNvPr>
          <p:cNvSpPr txBox="1"/>
          <p:nvPr/>
        </p:nvSpPr>
        <p:spPr>
          <a:xfrm>
            <a:off x="6633325" y="186759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4B836F-DB34-3F46-BC25-D686CF4C10C5}"/>
              </a:ext>
            </a:extLst>
          </p:cNvPr>
          <p:cNvSpPr txBox="1"/>
          <p:nvPr/>
        </p:nvSpPr>
        <p:spPr>
          <a:xfrm>
            <a:off x="7171762" y="187250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A12096-2FDC-EC4D-A031-3CE1A121B1D7}"/>
              </a:ext>
            </a:extLst>
          </p:cNvPr>
          <p:cNvSpPr txBox="1"/>
          <p:nvPr/>
        </p:nvSpPr>
        <p:spPr>
          <a:xfrm>
            <a:off x="7734647" y="1867189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746CD0-6317-2842-BFD2-850B9602E99A}"/>
              </a:ext>
            </a:extLst>
          </p:cNvPr>
          <p:cNvCxnSpPr>
            <a:cxnSpLocks/>
          </p:cNvCxnSpPr>
          <p:nvPr/>
        </p:nvCxnSpPr>
        <p:spPr>
          <a:xfrm>
            <a:off x="4003213" y="1690688"/>
            <a:ext cx="0" cy="3324017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C94427-87CA-C540-BD75-F6180CB760E5}"/>
              </a:ext>
            </a:extLst>
          </p:cNvPr>
          <p:cNvCxnSpPr>
            <a:cxnSpLocks/>
          </p:cNvCxnSpPr>
          <p:nvPr/>
        </p:nvCxnSpPr>
        <p:spPr>
          <a:xfrm>
            <a:off x="5037354" y="169068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7EB292-9089-0547-BE12-B1AD7DF96A5A}"/>
              </a:ext>
            </a:extLst>
          </p:cNvPr>
          <p:cNvSpPr txBox="1"/>
          <p:nvPr/>
        </p:nvSpPr>
        <p:spPr>
          <a:xfrm>
            <a:off x="3113521" y="1690688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7C1EF-EB1D-F84A-9DB3-72098A96E7A7}"/>
              </a:ext>
            </a:extLst>
          </p:cNvPr>
          <p:cNvSpPr txBox="1"/>
          <p:nvPr/>
        </p:nvSpPr>
        <p:spPr>
          <a:xfrm>
            <a:off x="3945160" y="169068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A2A1AC-CF69-FC47-B5F1-0C61B835822B}"/>
              </a:ext>
            </a:extLst>
          </p:cNvPr>
          <p:cNvCxnSpPr>
            <a:cxnSpLocks/>
          </p:cNvCxnSpPr>
          <p:nvPr/>
        </p:nvCxnSpPr>
        <p:spPr>
          <a:xfrm>
            <a:off x="9721398" y="193495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30DED7-881D-C146-B627-53272B115A61}"/>
              </a:ext>
            </a:extLst>
          </p:cNvPr>
          <p:cNvCxnSpPr>
            <a:cxnSpLocks/>
          </p:cNvCxnSpPr>
          <p:nvPr/>
        </p:nvCxnSpPr>
        <p:spPr>
          <a:xfrm>
            <a:off x="10256858" y="192020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A9C3FE-779E-EA45-8D7C-F8670CC08C8C}"/>
              </a:ext>
            </a:extLst>
          </p:cNvPr>
          <p:cNvSpPr txBox="1"/>
          <p:nvPr/>
        </p:nvSpPr>
        <p:spPr>
          <a:xfrm>
            <a:off x="9631084" y="1666846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6F5476-7AD1-A64C-8F76-3F5D76C5B99B}"/>
              </a:ext>
            </a:extLst>
          </p:cNvPr>
          <p:cNvSpPr txBox="1"/>
          <p:nvPr/>
        </p:nvSpPr>
        <p:spPr>
          <a:xfrm>
            <a:off x="10287809" y="165737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B70576-2BEC-CF49-BC57-A298A6635674}"/>
              </a:ext>
            </a:extLst>
          </p:cNvPr>
          <p:cNvCxnSpPr/>
          <p:nvPr/>
        </p:nvCxnSpPr>
        <p:spPr>
          <a:xfrm>
            <a:off x="10764275" y="197631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FB91D61-97C4-7A4A-A8B2-68C28E2EF2C4}"/>
              </a:ext>
            </a:extLst>
          </p:cNvPr>
          <p:cNvSpPr txBox="1"/>
          <p:nvPr/>
        </p:nvSpPr>
        <p:spPr>
          <a:xfrm>
            <a:off x="7620526" y="153611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CA8C7-B0DE-4C4E-B02B-15001D68643A}"/>
              </a:ext>
            </a:extLst>
          </p:cNvPr>
          <p:cNvSpPr txBox="1"/>
          <p:nvPr/>
        </p:nvSpPr>
        <p:spPr>
          <a:xfrm>
            <a:off x="10359530" y="19413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398267-5424-5C4C-9A63-B03C433D2130}"/>
              </a:ext>
            </a:extLst>
          </p:cNvPr>
          <p:cNvSpPr txBox="1"/>
          <p:nvPr/>
        </p:nvSpPr>
        <p:spPr>
          <a:xfrm>
            <a:off x="10709152" y="1953840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A19B58-E6B0-DF4E-B399-DBF64063DBE4}"/>
              </a:ext>
            </a:extLst>
          </p:cNvPr>
          <p:cNvSpPr txBox="1"/>
          <p:nvPr/>
        </p:nvSpPr>
        <p:spPr>
          <a:xfrm>
            <a:off x="788426" y="1666846"/>
            <a:ext cx="221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 (not in DMR)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B7210A-2DE4-AF4D-82C9-30812B76778B}"/>
              </a:ext>
            </a:extLst>
          </p:cNvPr>
          <p:cNvCxnSpPr>
            <a:cxnSpLocks/>
          </p:cNvCxnSpPr>
          <p:nvPr/>
        </p:nvCxnSpPr>
        <p:spPr>
          <a:xfrm>
            <a:off x="2971448" y="1720190"/>
            <a:ext cx="0" cy="3324017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5862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DA10-BAB3-8D45-9B1C-93DB0580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24EA6F2-8351-FF4C-B92A-710A8378C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28" y="2476134"/>
            <a:ext cx="3954743" cy="3841536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971836B-BF1E-F948-A020-57B182B59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271" y="2476134"/>
            <a:ext cx="3895544" cy="396988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A9714D6-C9EB-0A43-A253-E10F99C96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014" y="2476134"/>
            <a:ext cx="3782101" cy="38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8778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8AAE-266A-4440-A15D-B13C6291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06F46F3-380E-E848-9A85-C9CCB37A9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97" y="2051536"/>
            <a:ext cx="5524803" cy="4351338"/>
          </a:xfr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FA41D01-6A9D-FF4F-B43F-4A99A0752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26" y="2051536"/>
            <a:ext cx="5670502" cy="45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482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F04E-DAC9-344C-B998-C49493E6A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99" y="1708711"/>
            <a:ext cx="12014886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Optimizing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metilene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862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ACC6-5794-B740-8ABB-C32295A6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6063578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2576451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3189679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4067392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4742739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5478883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F2336-97F0-4D46-963B-5C24CCB218EE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2402080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1079956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996469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9138628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9738666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5013245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9222706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794752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5338643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4576640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851707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3114419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16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EAE12-14AE-9941-974D-93ED58E97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35900" cy="430847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Immune checkpoint inhibitors (ICIs) transform a subset of tumor-infiltrating leukocytes (TILs) into cancer-killing cells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Unfortunately, most patients do not respond </a:t>
            </a:r>
          </a:p>
          <a:p>
            <a:pPr lvl="1"/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in large part due to the cellular composition of Tumor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Currently physicians do not monitor the cellular composition of Tumor 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invasive biopsy serially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predict the response</a:t>
            </a:r>
          </a:p>
          <a:p>
            <a:r>
              <a:rPr lang="en-US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LiquidTME</a:t>
            </a:r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Can we monitor tumor cell composition from blood?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A7D89-22FF-8B4E-A715-48ACB6A14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0" y="1716088"/>
            <a:ext cx="3165537" cy="395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D25B00-298E-4547-964A-8DF56119CA94}"/>
              </a:ext>
            </a:extLst>
          </p:cNvPr>
          <p:cNvSpPr txBox="1"/>
          <p:nvPr/>
        </p:nvSpPr>
        <p:spPr>
          <a:xfrm>
            <a:off x="10680001" y="1337828"/>
            <a:ext cx="70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</a:rPr>
              <a:t>Tumor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</a:rPr>
              <a:t>biopsy</a:t>
            </a:r>
            <a:endParaRPr lang="en-US" sz="700" dirty="0">
              <a:solidFill>
                <a:srgbClr val="FF0000"/>
              </a:solidFill>
              <a:latin typeface="Arial" panose="020B0604020202020204" pitchFamily="34" charset="0"/>
              <a:ea typeface="Helvetica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98F4E-CABA-9244-AC04-A75C425FD335}"/>
              </a:ext>
            </a:extLst>
          </p:cNvPr>
          <p:cNvSpPr txBox="1"/>
          <p:nvPr/>
        </p:nvSpPr>
        <p:spPr>
          <a:xfrm>
            <a:off x="10530292" y="4366069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ea typeface="Helvetica" charset="0"/>
                <a:cs typeface="Arial" panose="020B0604020202020204" pitchFamily="34" charset="0"/>
              </a:rPr>
              <a:t>Blood draw</a:t>
            </a:r>
            <a:endParaRPr lang="en-US" sz="700" dirty="0">
              <a:solidFill>
                <a:srgbClr val="00B050"/>
              </a:solidFill>
              <a:latin typeface="Arial" panose="020B0604020202020204" pitchFamily="34" charset="0"/>
              <a:ea typeface="Helvetica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E2B07-FA30-2D4E-BBE2-FA1355ADE8FB}"/>
              </a:ext>
            </a:extLst>
          </p:cNvPr>
          <p:cNvSpPr txBox="1"/>
          <p:nvPr/>
        </p:nvSpPr>
        <p:spPr>
          <a:xfrm>
            <a:off x="10514901" y="4673846"/>
            <a:ext cx="1677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 the signature of tumor cell composition computationally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C8A00C-824D-384D-9C66-CA446BA9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722F-01D9-6945-81A8-28F468EFB53E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D5DC69-AD8E-D54D-B5ED-37F7770FDF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496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Inferring Tumor microenvironment (TME) from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cfDNA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960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01781ED-E7F8-B545-9DDF-A022308BC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299" y="1040283"/>
            <a:ext cx="7849711" cy="52105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80EC4D-2F6B-1E4C-90F6-01EB4FDDF7F4}"/>
              </a:ext>
            </a:extLst>
          </p:cNvPr>
          <p:cNvSpPr txBox="1"/>
          <p:nvPr/>
        </p:nvSpPr>
        <p:spPr>
          <a:xfrm>
            <a:off x="2882098" y="615880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556ED-1ECF-DE43-990D-89739B59DC9F}"/>
              </a:ext>
            </a:extLst>
          </p:cNvPr>
          <p:cNvSpPr txBox="1"/>
          <p:nvPr/>
        </p:nvSpPr>
        <p:spPr>
          <a:xfrm>
            <a:off x="4975549" y="6148306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Length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805C7-1910-0D48-B5E8-C2564880ABC6}"/>
              </a:ext>
            </a:extLst>
          </p:cNvPr>
          <p:cNvSpPr txBox="1"/>
          <p:nvPr/>
        </p:nvSpPr>
        <p:spPr>
          <a:xfrm>
            <a:off x="8084395" y="61422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#read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213EAE1-AA3C-3C4F-8AEA-354E0EC1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89" y="1156504"/>
            <a:ext cx="1485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31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ox and whisker chart&#10;&#10;Description automatically generated">
            <a:extLst>
              <a:ext uri="{FF2B5EF4-FFF2-40B4-BE49-F238E27FC236}">
                <a16:creationId xmlns:a16="http://schemas.microsoft.com/office/drawing/2014/main" id="{6DA88B4E-E6D9-C440-B910-5AA3E5BC1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427" y="219904"/>
            <a:ext cx="6902024" cy="6418192"/>
          </a:xfrm>
        </p:spPr>
      </p:pic>
    </p:spTree>
    <p:extLst>
      <p:ext uri="{BB962C8B-B14F-4D97-AF65-F5344CB8AC3E}">
        <p14:creationId xmlns:p14="http://schemas.microsoft.com/office/powerpoint/2010/main" val="145427623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ACC6-5794-B740-8ABB-C32295A6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6063578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2576451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3189679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4067392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4742739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5478883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F2336-97F0-4D46-963B-5C24CCB218EE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2402080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1079956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996469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9138628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9738666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5013245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9222706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794752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5338643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4576640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851707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3114419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F94B0B-2979-7D4D-A2C8-7E904BBA52EB}"/>
              </a:ext>
            </a:extLst>
          </p:cNvPr>
          <p:cNvSpPr txBox="1"/>
          <p:nvPr/>
        </p:nvSpPr>
        <p:spPr>
          <a:xfrm>
            <a:off x="5338643" y="126301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 = 0.7</a:t>
            </a:r>
          </a:p>
        </p:txBody>
      </p:sp>
    </p:spTree>
    <p:extLst>
      <p:ext uri="{BB962C8B-B14F-4D97-AF65-F5344CB8AC3E}">
        <p14:creationId xmlns:p14="http://schemas.microsoft.com/office/powerpoint/2010/main" val="274662066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ACC6-5794-B740-8ABB-C32295A6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6063578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2576451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3189679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4067392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4742739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5478883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F2336-97F0-4D46-963B-5C24CCB218EE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2402080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1079956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996469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9138628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9738666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5013245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9222706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794752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5338643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4576640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851707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3114419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2C826BE-698F-084D-9486-1D93294584AE}"/>
              </a:ext>
            </a:extLst>
          </p:cNvPr>
          <p:cNvSpPr/>
          <p:nvPr/>
        </p:nvSpPr>
        <p:spPr>
          <a:xfrm>
            <a:off x="875271" y="2295475"/>
            <a:ext cx="10408920" cy="446798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29FD46-11CE-754D-BD83-EE17936B4F76}"/>
              </a:ext>
            </a:extLst>
          </p:cNvPr>
          <p:cNvSpPr/>
          <p:nvPr/>
        </p:nvSpPr>
        <p:spPr>
          <a:xfrm>
            <a:off x="867031" y="2857605"/>
            <a:ext cx="10408920" cy="78763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771013-A749-FF4C-BAAF-799A8FD02950}"/>
              </a:ext>
            </a:extLst>
          </p:cNvPr>
          <p:cNvSpPr/>
          <p:nvPr/>
        </p:nvSpPr>
        <p:spPr>
          <a:xfrm>
            <a:off x="871147" y="3657599"/>
            <a:ext cx="10408920" cy="1581665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88C98-6A42-CA4D-A05A-834BBB4B1D21}"/>
              </a:ext>
            </a:extLst>
          </p:cNvPr>
          <p:cNvSpPr txBox="1"/>
          <p:nvPr/>
        </p:nvSpPr>
        <p:spPr>
          <a:xfrm>
            <a:off x="5338643" y="126301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0.9</a:t>
            </a:r>
          </a:p>
        </p:txBody>
      </p:sp>
    </p:spTree>
    <p:extLst>
      <p:ext uri="{BB962C8B-B14F-4D97-AF65-F5344CB8AC3E}">
        <p14:creationId xmlns:p14="http://schemas.microsoft.com/office/powerpoint/2010/main" val="11466698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ACC6-5794-B740-8ABB-C32295A6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F59683C-3FD2-B949-8E5B-3DCB318C0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3550"/>
            <a:ext cx="10515600" cy="3575487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B91B46-8DF0-404F-AAC4-BC4F265F80AE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6063578" y="221355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9B6D03-1F09-FE46-AD44-430F32B21769}"/>
              </a:ext>
            </a:extLst>
          </p:cNvPr>
          <p:cNvSpPr txBox="1"/>
          <p:nvPr/>
        </p:nvSpPr>
        <p:spPr>
          <a:xfrm>
            <a:off x="2576451" y="198611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1E62E-713E-8F4E-8B57-9B54CE6B0A82}"/>
              </a:ext>
            </a:extLst>
          </p:cNvPr>
          <p:cNvSpPr txBox="1"/>
          <p:nvPr/>
        </p:nvSpPr>
        <p:spPr>
          <a:xfrm>
            <a:off x="3189679" y="19960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BC52E-9262-3D40-9383-11171CDCD28E}"/>
              </a:ext>
            </a:extLst>
          </p:cNvPr>
          <p:cNvSpPr txBox="1"/>
          <p:nvPr/>
        </p:nvSpPr>
        <p:spPr>
          <a:xfrm>
            <a:off x="4067392" y="196644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AE24C-3DEB-1D44-BFEA-3343C39A9181}"/>
              </a:ext>
            </a:extLst>
          </p:cNvPr>
          <p:cNvSpPr txBox="1"/>
          <p:nvPr/>
        </p:nvSpPr>
        <p:spPr>
          <a:xfrm>
            <a:off x="4742739" y="1966447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1FFB4-B6FC-9949-9A91-48B78D3FA447}"/>
              </a:ext>
            </a:extLst>
          </p:cNvPr>
          <p:cNvSpPr txBox="1"/>
          <p:nvPr/>
        </p:nvSpPr>
        <p:spPr>
          <a:xfrm>
            <a:off x="5478883" y="19960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F2336-97F0-4D46-963B-5C24CCB218EE}"/>
              </a:ext>
            </a:extLst>
          </p:cNvPr>
          <p:cNvSpPr txBox="1"/>
          <p:nvPr/>
        </p:nvSpPr>
        <p:spPr>
          <a:xfrm>
            <a:off x="6894387" y="196604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Neu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B8F88-FADE-A54E-A57B-C612FE86FBF2}"/>
              </a:ext>
            </a:extLst>
          </p:cNvPr>
          <p:cNvCxnSpPr>
            <a:cxnSpLocks/>
          </p:cNvCxnSpPr>
          <p:nvPr/>
        </p:nvCxnSpPr>
        <p:spPr>
          <a:xfrm>
            <a:off x="2402080" y="192546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F88B1E-3539-D848-AD96-EE9CE71B0646}"/>
              </a:ext>
            </a:extLst>
          </p:cNvPr>
          <p:cNvSpPr txBox="1"/>
          <p:nvPr/>
        </p:nvSpPr>
        <p:spPr>
          <a:xfrm>
            <a:off x="1079956" y="174006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67918E-A81B-C342-9923-EC985FD3D5EE}"/>
              </a:ext>
            </a:extLst>
          </p:cNvPr>
          <p:cNvCxnSpPr>
            <a:cxnSpLocks/>
          </p:cNvCxnSpPr>
          <p:nvPr/>
        </p:nvCxnSpPr>
        <p:spPr>
          <a:xfrm>
            <a:off x="8996469" y="1957271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CC958-0F2E-4B47-A7CC-737815B48CBB}"/>
              </a:ext>
            </a:extLst>
          </p:cNvPr>
          <p:cNvSpPr txBox="1"/>
          <p:nvPr/>
        </p:nvSpPr>
        <p:spPr>
          <a:xfrm>
            <a:off x="9138628" y="1682090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C7A6F-DE1E-8E47-BD06-30BE5C5E9191}"/>
              </a:ext>
            </a:extLst>
          </p:cNvPr>
          <p:cNvCxnSpPr>
            <a:cxnSpLocks/>
          </p:cNvCxnSpPr>
          <p:nvPr/>
        </p:nvCxnSpPr>
        <p:spPr>
          <a:xfrm>
            <a:off x="9738666" y="2211090"/>
            <a:ext cx="0" cy="3067897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D07B27-CD5D-E348-9B24-A6418B58FBFA}"/>
              </a:ext>
            </a:extLst>
          </p:cNvPr>
          <p:cNvSpPr txBox="1"/>
          <p:nvPr/>
        </p:nvSpPr>
        <p:spPr>
          <a:xfrm>
            <a:off x="5013245" y="1709112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A9174-DC69-1C43-84BA-8A5DD57AE81A}"/>
              </a:ext>
            </a:extLst>
          </p:cNvPr>
          <p:cNvSpPr txBox="1"/>
          <p:nvPr/>
        </p:nvSpPr>
        <p:spPr>
          <a:xfrm>
            <a:off x="9222706" y="2003172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120D34-DE54-6E4E-BBAF-5D43256B4D72}"/>
              </a:ext>
            </a:extLst>
          </p:cNvPr>
          <p:cNvSpPr txBox="1"/>
          <p:nvPr/>
        </p:nvSpPr>
        <p:spPr>
          <a:xfrm>
            <a:off x="9794752" y="2015625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E6F097-B08D-7F46-A24B-50CA68D31CFF}"/>
              </a:ext>
            </a:extLst>
          </p:cNvPr>
          <p:cNvCxnSpPr>
            <a:cxnSpLocks/>
          </p:cNvCxnSpPr>
          <p:nvPr/>
        </p:nvCxnSpPr>
        <p:spPr>
          <a:xfrm flipH="1">
            <a:off x="5338643" y="220530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5567E8-8F4D-5C48-BA7E-72467FA856F8}"/>
              </a:ext>
            </a:extLst>
          </p:cNvPr>
          <p:cNvCxnSpPr>
            <a:cxnSpLocks/>
          </p:cNvCxnSpPr>
          <p:nvPr/>
        </p:nvCxnSpPr>
        <p:spPr>
          <a:xfrm flipH="1">
            <a:off x="4576640" y="22094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B69087-9188-FA46-86AB-A53813C22ED7}"/>
              </a:ext>
            </a:extLst>
          </p:cNvPr>
          <p:cNvCxnSpPr>
            <a:cxnSpLocks/>
          </p:cNvCxnSpPr>
          <p:nvPr/>
        </p:nvCxnSpPr>
        <p:spPr>
          <a:xfrm flipH="1">
            <a:off x="3851707" y="2201184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588131-9993-504B-A0BB-4E90D36A1472}"/>
              </a:ext>
            </a:extLst>
          </p:cNvPr>
          <p:cNvCxnSpPr>
            <a:cxnSpLocks/>
          </p:cNvCxnSpPr>
          <p:nvPr/>
        </p:nvCxnSpPr>
        <p:spPr>
          <a:xfrm flipH="1">
            <a:off x="3114419" y="2217657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D374878-4780-AE4F-9F6D-D029A10CD1DA}"/>
              </a:ext>
            </a:extLst>
          </p:cNvPr>
          <p:cNvSpPr/>
          <p:nvPr/>
        </p:nvSpPr>
        <p:spPr>
          <a:xfrm>
            <a:off x="875271" y="2295475"/>
            <a:ext cx="10408920" cy="446798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60AAFE-F028-254D-8F0B-BF2921740077}"/>
              </a:ext>
            </a:extLst>
          </p:cNvPr>
          <p:cNvSpPr/>
          <p:nvPr/>
        </p:nvSpPr>
        <p:spPr>
          <a:xfrm>
            <a:off x="867031" y="2857605"/>
            <a:ext cx="10408920" cy="78763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3F6C8C-EA96-514F-965D-F8451A94368A}"/>
              </a:ext>
            </a:extLst>
          </p:cNvPr>
          <p:cNvSpPr/>
          <p:nvPr/>
        </p:nvSpPr>
        <p:spPr>
          <a:xfrm>
            <a:off x="871147" y="3657599"/>
            <a:ext cx="10408920" cy="939115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1CA07F-9BEE-5D47-AA5A-CF055C8F76BA}"/>
              </a:ext>
            </a:extLst>
          </p:cNvPr>
          <p:cNvSpPr/>
          <p:nvPr/>
        </p:nvSpPr>
        <p:spPr>
          <a:xfrm>
            <a:off x="870534" y="4585594"/>
            <a:ext cx="10408920" cy="184114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68DE34-755A-754D-A5B3-19C156F329F4}"/>
              </a:ext>
            </a:extLst>
          </p:cNvPr>
          <p:cNvSpPr/>
          <p:nvPr/>
        </p:nvSpPr>
        <p:spPr>
          <a:xfrm>
            <a:off x="874650" y="4775065"/>
            <a:ext cx="10408920" cy="446798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6E1901-165B-0F4D-A1EF-203EB9BE8B1B}"/>
              </a:ext>
            </a:extLst>
          </p:cNvPr>
          <p:cNvSpPr txBox="1"/>
          <p:nvPr/>
        </p:nvSpPr>
        <p:spPr>
          <a:xfrm>
            <a:off x="5338643" y="126301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 = 1</a:t>
            </a:r>
          </a:p>
        </p:txBody>
      </p:sp>
    </p:spTree>
    <p:extLst>
      <p:ext uri="{BB962C8B-B14F-4D97-AF65-F5344CB8AC3E}">
        <p14:creationId xmlns:p14="http://schemas.microsoft.com/office/powerpoint/2010/main" val="374238481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B7C3-15A9-1748-AD5E-41A417B64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3706"/>
            <a:ext cx="9144000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UK WGBS DATA QC</a:t>
            </a:r>
          </a:p>
        </p:txBody>
      </p:sp>
    </p:spTree>
    <p:extLst>
      <p:ext uri="{BB962C8B-B14F-4D97-AF65-F5344CB8AC3E}">
        <p14:creationId xmlns:p14="http://schemas.microsoft.com/office/powerpoint/2010/main" val="4772367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F00B-A446-844C-8B67-4B9DB5C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D1610-F66A-7246-A6EA-8C675653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43" y="2149475"/>
            <a:ext cx="5651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8868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1B611-7915-E346-9B34-A7441880C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994" y="951393"/>
            <a:ext cx="8403427" cy="546814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54C33-FE2A-4547-AACD-286F9083F8C0}"/>
              </a:ext>
            </a:extLst>
          </p:cNvPr>
          <p:cNvSpPr txBox="1"/>
          <p:nvPr/>
        </p:nvSpPr>
        <p:spPr>
          <a:xfrm>
            <a:off x="8574833" y="3500799"/>
            <a:ext cx="351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Duplicate reads not Marked</a:t>
            </a:r>
          </a:p>
        </p:txBody>
      </p:sp>
    </p:spTree>
    <p:extLst>
      <p:ext uri="{BB962C8B-B14F-4D97-AF65-F5344CB8AC3E}">
        <p14:creationId xmlns:p14="http://schemas.microsoft.com/office/powerpoint/2010/main" val="321217479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F00B-A446-844C-8B67-4B9DB5C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2D2146-2F2D-4A49-B333-257BE9C0C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526" y="2141537"/>
            <a:ext cx="5672947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BCE4A7-6D00-E44B-8049-B7AA069C1663}"/>
              </a:ext>
            </a:extLst>
          </p:cNvPr>
          <p:cNvSpPr txBox="1"/>
          <p:nvPr/>
        </p:nvSpPr>
        <p:spPr>
          <a:xfrm>
            <a:off x="5901620" y="196480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(Faulty)</a:t>
            </a:r>
          </a:p>
        </p:txBody>
      </p:sp>
    </p:spTree>
    <p:extLst>
      <p:ext uri="{BB962C8B-B14F-4D97-AF65-F5344CB8AC3E}">
        <p14:creationId xmlns:p14="http://schemas.microsoft.com/office/powerpoint/2010/main" val="117488418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F04E-DAC9-344C-B998-C49493E6A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499" y="1708711"/>
            <a:ext cx="12014886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DMR including Blueprint and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Gbio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(whole genome)</a:t>
            </a:r>
          </a:p>
        </p:txBody>
      </p:sp>
    </p:spTree>
    <p:extLst>
      <p:ext uri="{BB962C8B-B14F-4D97-AF65-F5344CB8AC3E}">
        <p14:creationId xmlns:p14="http://schemas.microsoft.com/office/powerpoint/2010/main" val="2481453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F0271CD-2A96-034F-A41D-37006179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300" y="2075544"/>
            <a:ext cx="5816600" cy="412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CB94C-BEBC-B741-944B-25E520746984}"/>
              </a:ext>
            </a:extLst>
          </p:cNvPr>
          <p:cNvSpPr txBox="1"/>
          <p:nvPr/>
        </p:nvSpPr>
        <p:spPr>
          <a:xfrm>
            <a:off x="3866987" y="533558"/>
            <a:ext cx="5432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Group1: CD8 TIL (this study)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Group2: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Bllueprint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PBL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 Mel Tumor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1F8C0-ADC2-A54C-852D-AAA7608325B6}"/>
              </a:ext>
            </a:extLst>
          </p:cNvPr>
          <p:cNvSpPr/>
          <p:nvPr/>
        </p:nvSpPr>
        <p:spPr>
          <a:xfrm>
            <a:off x="4338529" y="2020875"/>
            <a:ext cx="3299254" cy="112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67439-ABA7-084B-A542-B7969952C377}"/>
              </a:ext>
            </a:extLst>
          </p:cNvPr>
          <p:cNvSpPr txBox="1"/>
          <p:nvPr/>
        </p:nvSpPr>
        <p:spPr>
          <a:xfrm>
            <a:off x="3993360" y="6192916"/>
            <a:ext cx="423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– The closest cell type </a:t>
            </a:r>
          </a:p>
        </p:txBody>
      </p:sp>
    </p:spTree>
    <p:extLst>
      <p:ext uri="{BB962C8B-B14F-4D97-AF65-F5344CB8AC3E}">
        <p14:creationId xmlns:p14="http://schemas.microsoft.com/office/powerpoint/2010/main" val="3701707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FE71C5-F644-7A49-8AEB-DAF412DE9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0390" y="846532"/>
            <a:ext cx="2692297" cy="5484679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43783012-2295-B741-8A11-237B19571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1" y="846532"/>
            <a:ext cx="2565885" cy="5441274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B050D832-70BC-4A49-9B28-598E8AA94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338" y="995423"/>
            <a:ext cx="3745034" cy="52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365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FA8D309-43E7-304C-9E91-352E965BF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904" y="1825625"/>
            <a:ext cx="606819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0CA7E-B13D-1641-B96E-F5D203D85D6E}"/>
              </a:ext>
            </a:extLst>
          </p:cNvPr>
          <p:cNvSpPr txBox="1"/>
          <p:nvPr/>
        </p:nvSpPr>
        <p:spPr>
          <a:xfrm>
            <a:off x="4025634" y="6053067"/>
            <a:ext cx="423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– The closest cell type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4B1687-488E-1B41-BD97-519D427C8AC6}"/>
              </a:ext>
            </a:extLst>
          </p:cNvPr>
          <p:cNvSpPr/>
          <p:nvPr/>
        </p:nvSpPr>
        <p:spPr>
          <a:xfrm>
            <a:off x="4251208" y="1684949"/>
            <a:ext cx="2434282" cy="151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9401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382E-0041-E444-BF18-0E581D23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ZNF217</a:t>
            </a:r>
          </a:p>
        </p:txBody>
      </p:sp>
      <p:pic>
        <p:nvPicPr>
          <p:cNvPr id="9" name="Content Placeholder 8" descr="Chart, treemap chart&#10;&#10;Description automatically generated">
            <a:extLst>
              <a:ext uri="{FF2B5EF4-FFF2-40B4-BE49-F238E27FC236}">
                <a16:creationId xmlns:a16="http://schemas.microsoft.com/office/drawing/2014/main" id="{C6CE5395-0D12-D747-9223-82A22B82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0658"/>
            <a:ext cx="10515600" cy="3401272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8412C8-8990-8B4A-A35E-DAE5CC2C9D9A}"/>
              </a:ext>
            </a:extLst>
          </p:cNvPr>
          <p:cNvCxnSpPr/>
          <p:nvPr/>
        </p:nvCxnSpPr>
        <p:spPr>
          <a:xfrm>
            <a:off x="3516249" y="210932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11E3E7-72DC-DD4C-B599-F36ECD5D2792}"/>
              </a:ext>
            </a:extLst>
          </p:cNvPr>
          <p:cNvCxnSpPr/>
          <p:nvPr/>
        </p:nvCxnSpPr>
        <p:spPr>
          <a:xfrm>
            <a:off x="4033779" y="212407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155A62-1782-1047-A2EF-2DE69E705943}"/>
              </a:ext>
            </a:extLst>
          </p:cNvPr>
          <p:cNvCxnSpPr/>
          <p:nvPr/>
        </p:nvCxnSpPr>
        <p:spPr>
          <a:xfrm>
            <a:off x="9203506" y="202575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53AE55-FDFB-3D41-8F13-80EEDE24DAF6}"/>
              </a:ext>
            </a:extLst>
          </p:cNvPr>
          <p:cNvCxnSpPr/>
          <p:nvPr/>
        </p:nvCxnSpPr>
        <p:spPr>
          <a:xfrm>
            <a:off x="4540490" y="2114245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0F994C-3506-1C4C-9C24-A9EEC637326F}"/>
              </a:ext>
            </a:extLst>
          </p:cNvPr>
          <p:cNvCxnSpPr/>
          <p:nvPr/>
        </p:nvCxnSpPr>
        <p:spPr>
          <a:xfrm>
            <a:off x="5051137" y="213882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E7D3D4-27C5-7C4F-A000-EFEF8C0C7201}"/>
              </a:ext>
            </a:extLst>
          </p:cNvPr>
          <p:cNvCxnSpPr/>
          <p:nvPr/>
        </p:nvCxnSpPr>
        <p:spPr>
          <a:xfrm>
            <a:off x="5594012" y="2114246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E2E710-A3F9-474B-9FB9-61079BF8A808}"/>
              </a:ext>
            </a:extLst>
          </p:cNvPr>
          <p:cNvSpPr txBox="1"/>
          <p:nvPr/>
        </p:nvSpPr>
        <p:spPr>
          <a:xfrm>
            <a:off x="3033648" y="188725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8CD7C0-6570-5F47-97D2-927241CAE297}"/>
              </a:ext>
            </a:extLst>
          </p:cNvPr>
          <p:cNvSpPr txBox="1"/>
          <p:nvPr/>
        </p:nvSpPr>
        <p:spPr>
          <a:xfrm>
            <a:off x="3560378" y="187250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D82009-FFFD-C548-BBFA-4883FF5962B4}"/>
              </a:ext>
            </a:extLst>
          </p:cNvPr>
          <p:cNvSpPr txBox="1"/>
          <p:nvPr/>
        </p:nvSpPr>
        <p:spPr>
          <a:xfrm>
            <a:off x="4141530" y="186759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24ED0C-1149-AC43-ABBA-3C37C0B325FA}"/>
              </a:ext>
            </a:extLst>
          </p:cNvPr>
          <p:cNvSpPr txBox="1"/>
          <p:nvPr/>
        </p:nvSpPr>
        <p:spPr>
          <a:xfrm>
            <a:off x="9279239" y="183806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361C37-BF59-3742-AB84-B11A94ECE94E}"/>
              </a:ext>
            </a:extLst>
          </p:cNvPr>
          <p:cNvSpPr txBox="1"/>
          <p:nvPr/>
        </p:nvSpPr>
        <p:spPr>
          <a:xfrm>
            <a:off x="4606811" y="186759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B76D4-0F85-8D4E-A0D8-A6EDEBD1AA82}"/>
              </a:ext>
            </a:extLst>
          </p:cNvPr>
          <p:cNvSpPr txBox="1"/>
          <p:nvPr/>
        </p:nvSpPr>
        <p:spPr>
          <a:xfrm>
            <a:off x="5145248" y="187250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EEE999-4E36-024C-83BF-8EB0CEA9CEC8}"/>
              </a:ext>
            </a:extLst>
          </p:cNvPr>
          <p:cNvSpPr txBox="1"/>
          <p:nvPr/>
        </p:nvSpPr>
        <p:spPr>
          <a:xfrm>
            <a:off x="6276545" y="1867189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B711D9-6626-A945-A14C-470C0A60C0B0}"/>
              </a:ext>
            </a:extLst>
          </p:cNvPr>
          <p:cNvCxnSpPr>
            <a:cxnSpLocks/>
          </p:cNvCxnSpPr>
          <p:nvPr/>
        </p:nvCxnSpPr>
        <p:spPr>
          <a:xfrm>
            <a:off x="1948706" y="1690688"/>
            <a:ext cx="0" cy="3324017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15ED5C-855C-8147-9A55-93F7890D4BDC}"/>
              </a:ext>
            </a:extLst>
          </p:cNvPr>
          <p:cNvCxnSpPr>
            <a:cxnSpLocks/>
          </p:cNvCxnSpPr>
          <p:nvPr/>
        </p:nvCxnSpPr>
        <p:spPr>
          <a:xfrm>
            <a:off x="2982847" y="169068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95F5CA3-F871-D24A-902E-47A46AE19913}"/>
              </a:ext>
            </a:extLst>
          </p:cNvPr>
          <p:cNvSpPr txBox="1"/>
          <p:nvPr/>
        </p:nvSpPr>
        <p:spPr>
          <a:xfrm>
            <a:off x="1087007" y="1690688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F08438-8CCA-444F-909A-BA7C6D862CD5}"/>
              </a:ext>
            </a:extLst>
          </p:cNvPr>
          <p:cNvSpPr txBox="1"/>
          <p:nvPr/>
        </p:nvSpPr>
        <p:spPr>
          <a:xfrm>
            <a:off x="1918646" y="169068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6F2FB-3C94-4248-8316-585AFEFBFFE2}"/>
              </a:ext>
            </a:extLst>
          </p:cNvPr>
          <p:cNvSpPr txBox="1"/>
          <p:nvPr/>
        </p:nvSpPr>
        <p:spPr>
          <a:xfrm>
            <a:off x="5581655" y="153611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2CFCDE-5A79-D440-8A05-9A7FEB4B8240}"/>
              </a:ext>
            </a:extLst>
          </p:cNvPr>
          <p:cNvCxnSpPr>
            <a:cxnSpLocks/>
          </p:cNvCxnSpPr>
          <p:nvPr/>
        </p:nvCxnSpPr>
        <p:spPr>
          <a:xfrm>
            <a:off x="9733755" y="193495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8A9D27-09FB-B547-A166-E31DDDF2B19E}"/>
              </a:ext>
            </a:extLst>
          </p:cNvPr>
          <p:cNvCxnSpPr>
            <a:cxnSpLocks/>
          </p:cNvCxnSpPr>
          <p:nvPr/>
        </p:nvCxnSpPr>
        <p:spPr>
          <a:xfrm>
            <a:off x="10269215" y="192020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D1244B-686F-6047-9316-E7B4CD1BD259}"/>
              </a:ext>
            </a:extLst>
          </p:cNvPr>
          <p:cNvSpPr txBox="1"/>
          <p:nvPr/>
        </p:nvSpPr>
        <p:spPr>
          <a:xfrm>
            <a:off x="9643441" y="1666846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0C806-B468-7E4E-A7DB-AC766B1AC30B}"/>
              </a:ext>
            </a:extLst>
          </p:cNvPr>
          <p:cNvSpPr txBox="1"/>
          <p:nvPr/>
        </p:nvSpPr>
        <p:spPr>
          <a:xfrm>
            <a:off x="10300166" y="165737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7E9079-F705-1146-9CEF-F36038615EBD}"/>
              </a:ext>
            </a:extLst>
          </p:cNvPr>
          <p:cNvSpPr txBox="1"/>
          <p:nvPr/>
        </p:nvSpPr>
        <p:spPr>
          <a:xfrm>
            <a:off x="10359530" y="19413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3BDD99-5753-344C-B28E-4190AAE7937E}"/>
              </a:ext>
            </a:extLst>
          </p:cNvPr>
          <p:cNvSpPr txBox="1"/>
          <p:nvPr/>
        </p:nvSpPr>
        <p:spPr>
          <a:xfrm>
            <a:off x="10709152" y="1953840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4A9E1B-CDC5-3743-A696-4EEAA7DF0B9F}"/>
              </a:ext>
            </a:extLst>
          </p:cNvPr>
          <p:cNvCxnSpPr/>
          <p:nvPr/>
        </p:nvCxnSpPr>
        <p:spPr>
          <a:xfrm>
            <a:off x="10776632" y="197631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86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7E21394-540E-CB4B-AC6A-1B65CDD71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130" y="3583624"/>
            <a:ext cx="2904951" cy="2753483"/>
          </a:xfr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86F5837-6582-9741-AFF3-3F8DA8008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877" y="3814623"/>
            <a:ext cx="2990301" cy="3002692"/>
          </a:xfrm>
          <a:prstGeom prst="rect">
            <a:avLst/>
          </a:prstGeom>
        </p:spPr>
      </p:pic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0E402194-5B61-1349-B4AC-436B3D5CC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521" y="3814623"/>
            <a:ext cx="2630228" cy="2678252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40962B3E-5C85-1642-BC5B-B6DDE3496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213" y="830141"/>
            <a:ext cx="2904952" cy="27534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60CC786-A011-D148-BC42-E42F5216F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ZNF217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FF026-37E8-5A41-BAC1-D2FB3609B461}"/>
              </a:ext>
            </a:extLst>
          </p:cNvPr>
          <p:cNvSpPr txBox="1"/>
          <p:nvPr/>
        </p:nvSpPr>
        <p:spPr>
          <a:xfrm rot="-5400000">
            <a:off x="3248973" y="213771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cpg</a:t>
            </a:r>
            <a:r>
              <a:rPr lang="en-US" dirty="0"/>
              <a:t> &gt; =3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40ECE-820A-0349-8D4F-605B26E95613}"/>
              </a:ext>
            </a:extLst>
          </p:cNvPr>
          <p:cNvSpPr txBox="1"/>
          <p:nvPr/>
        </p:nvSpPr>
        <p:spPr>
          <a:xfrm rot="-5400000">
            <a:off x="-305710" y="477569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cpg</a:t>
            </a:r>
            <a:r>
              <a:rPr lang="en-US" dirty="0"/>
              <a:t> &gt; =1</a:t>
            </a:r>
          </a:p>
        </p:txBody>
      </p:sp>
    </p:spTree>
    <p:extLst>
      <p:ext uri="{BB962C8B-B14F-4D97-AF65-F5344CB8AC3E}">
        <p14:creationId xmlns:p14="http://schemas.microsoft.com/office/powerpoint/2010/main" val="361257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E40C-BC53-F544-8D1D-D70AA614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1F5677A-B9AE-224C-9591-E80568C85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2321"/>
            <a:ext cx="10515600" cy="319794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7B8E3-11CE-AE4D-BECA-1969BDA64413}"/>
              </a:ext>
            </a:extLst>
          </p:cNvPr>
          <p:cNvCxnSpPr/>
          <p:nvPr/>
        </p:nvCxnSpPr>
        <p:spPr>
          <a:xfrm>
            <a:off x="3516249" y="210932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CE6085-1D15-074E-975B-ECA02D5639F6}"/>
              </a:ext>
            </a:extLst>
          </p:cNvPr>
          <p:cNvCxnSpPr/>
          <p:nvPr/>
        </p:nvCxnSpPr>
        <p:spPr>
          <a:xfrm>
            <a:off x="4033779" y="212407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D03456-9C52-184D-8645-FD37F1822350}"/>
              </a:ext>
            </a:extLst>
          </p:cNvPr>
          <p:cNvCxnSpPr/>
          <p:nvPr/>
        </p:nvCxnSpPr>
        <p:spPr>
          <a:xfrm>
            <a:off x="9203506" y="202575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FF67ED-5F81-0F43-83AE-90AD5DFA6542}"/>
              </a:ext>
            </a:extLst>
          </p:cNvPr>
          <p:cNvCxnSpPr/>
          <p:nvPr/>
        </p:nvCxnSpPr>
        <p:spPr>
          <a:xfrm>
            <a:off x="4540490" y="2114245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54B37D-DB5C-D945-A406-9DC3B11D7F06}"/>
              </a:ext>
            </a:extLst>
          </p:cNvPr>
          <p:cNvCxnSpPr/>
          <p:nvPr/>
        </p:nvCxnSpPr>
        <p:spPr>
          <a:xfrm>
            <a:off x="5051137" y="213882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3BCF9A-E73A-2144-BB94-3A36F0913AB2}"/>
              </a:ext>
            </a:extLst>
          </p:cNvPr>
          <p:cNvCxnSpPr/>
          <p:nvPr/>
        </p:nvCxnSpPr>
        <p:spPr>
          <a:xfrm>
            <a:off x="5594012" y="2114246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D6ECA5-E02F-C74D-9EF9-874172B4344D}"/>
              </a:ext>
            </a:extLst>
          </p:cNvPr>
          <p:cNvSpPr txBox="1"/>
          <p:nvPr/>
        </p:nvSpPr>
        <p:spPr>
          <a:xfrm>
            <a:off x="3033648" y="188725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363BEA-CD17-B54C-A434-69FEEA377DAF}"/>
              </a:ext>
            </a:extLst>
          </p:cNvPr>
          <p:cNvSpPr txBox="1"/>
          <p:nvPr/>
        </p:nvSpPr>
        <p:spPr>
          <a:xfrm>
            <a:off x="3560378" y="187250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C2014E-7B96-F346-8888-CA4A36E128AF}"/>
              </a:ext>
            </a:extLst>
          </p:cNvPr>
          <p:cNvSpPr txBox="1"/>
          <p:nvPr/>
        </p:nvSpPr>
        <p:spPr>
          <a:xfrm>
            <a:off x="4141530" y="186759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24681-60F0-CC4D-96DF-A363EBA2D1D0}"/>
              </a:ext>
            </a:extLst>
          </p:cNvPr>
          <p:cNvSpPr txBox="1"/>
          <p:nvPr/>
        </p:nvSpPr>
        <p:spPr>
          <a:xfrm>
            <a:off x="9279239" y="183806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CFBF5A-FED7-3F46-80C8-FA64D15034A0}"/>
              </a:ext>
            </a:extLst>
          </p:cNvPr>
          <p:cNvSpPr txBox="1"/>
          <p:nvPr/>
        </p:nvSpPr>
        <p:spPr>
          <a:xfrm>
            <a:off x="4606811" y="186759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49829-4030-6541-BD9A-57399EC21E24}"/>
              </a:ext>
            </a:extLst>
          </p:cNvPr>
          <p:cNvSpPr txBox="1"/>
          <p:nvPr/>
        </p:nvSpPr>
        <p:spPr>
          <a:xfrm>
            <a:off x="5145248" y="187250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DB778-B425-C744-B30A-4316781F9931}"/>
              </a:ext>
            </a:extLst>
          </p:cNvPr>
          <p:cNvSpPr txBox="1"/>
          <p:nvPr/>
        </p:nvSpPr>
        <p:spPr>
          <a:xfrm>
            <a:off x="6276545" y="1867189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9C1ACD-8D06-6C44-8BEF-8F8827F1A7EA}"/>
              </a:ext>
            </a:extLst>
          </p:cNvPr>
          <p:cNvCxnSpPr>
            <a:cxnSpLocks/>
          </p:cNvCxnSpPr>
          <p:nvPr/>
        </p:nvCxnSpPr>
        <p:spPr>
          <a:xfrm>
            <a:off x="1948706" y="1690688"/>
            <a:ext cx="0" cy="3324017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3BBA39-8CDC-5243-97A7-318FB20EF61E}"/>
              </a:ext>
            </a:extLst>
          </p:cNvPr>
          <p:cNvCxnSpPr>
            <a:cxnSpLocks/>
          </p:cNvCxnSpPr>
          <p:nvPr/>
        </p:nvCxnSpPr>
        <p:spPr>
          <a:xfrm>
            <a:off x="2982847" y="169068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FAB748-03A3-A24F-9630-A0D8D7D7E63C}"/>
              </a:ext>
            </a:extLst>
          </p:cNvPr>
          <p:cNvSpPr txBox="1"/>
          <p:nvPr/>
        </p:nvSpPr>
        <p:spPr>
          <a:xfrm>
            <a:off x="1087007" y="1690688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3BB6B3-7882-264C-A09C-480AD3DE50B6}"/>
              </a:ext>
            </a:extLst>
          </p:cNvPr>
          <p:cNvSpPr txBox="1"/>
          <p:nvPr/>
        </p:nvSpPr>
        <p:spPr>
          <a:xfrm>
            <a:off x="1918646" y="169068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47FFDA-3599-0440-9539-DD6177848306}"/>
              </a:ext>
            </a:extLst>
          </p:cNvPr>
          <p:cNvSpPr txBox="1"/>
          <p:nvPr/>
        </p:nvSpPr>
        <p:spPr>
          <a:xfrm>
            <a:off x="5581655" y="153611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35459B-D7B2-1B43-878D-D08BB716F2EE}"/>
              </a:ext>
            </a:extLst>
          </p:cNvPr>
          <p:cNvCxnSpPr>
            <a:cxnSpLocks/>
          </p:cNvCxnSpPr>
          <p:nvPr/>
        </p:nvCxnSpPr>
        <p:spPr>
          <a:xfrm>
            <a:off x="9733755" y="193495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89D26A-0A66-D44C-9150-F2D34F5015CA}"/>
              </a:ext>
            </a:extLst>
          </p:cNvPr>
          <p:cNvCxnSpPr>
            <a:cxnSpLocks/>
          </p:cNvCxnSpPr>
          <p:nvPr/>
        </p:nvCxnSpPr>
        <p:spPr>
          <a:xfrm>
            <a:off x="10269215" y="192020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C02388-B20C-D047-9E92-A7585CD3B9DB}"/>
              </a:ext>
            </a:extLst>
          </p:cNvPr>
          <p:cNvSpPr txBox="1"/>
          <p:nvPr/>
        </p:nvSpPr>
        <p:spPr>
          <a:xfrm>
            <a:off x="9643441" y="1666846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EE4D34-16E4-7C42-8BF1-EA1E77516147}"/>
              </a:ext>
            </a:extLst>
          </p:cNvPr>
          <p:cNvSpPr txBox="1"/>
          <p:nvPr/>
        </p:nvSpPr>
        <p:spPr>
          <a:xfrm>
            <a:off x="10300166" y="165737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1B1802-7E5D-464D-8670-670EA09E20A6}"/>
              </a:ext>
            </a:extLst>
          </p:cNvPr>
          <p:cNvSpPr txBox="1"/>
          <p:nvPr/>
        </p:nvSpPr>
        <p:spPr>
          <a:xfrm>
            <a:off x="10359530" y="19413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925CAA-493B-D042-9B42-B9C01B517256}"/>
              </a:ext>
            </a:extLst>
          </p:cNvPr>
          <p:cNvSpPr txBox="1"/>
          <p:nvPr/>
        </p:nvSpPr>
        <p:spPr>
          <a:xfrm>
            <a:off x="10709152" y="1953840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C2F149-428A-4A44-A761-07E5BA227C28}"/>
              </a:ext>
            </a:extLst>
          </p:cNvPr>
          <p:cNvCxnSpPr/>
          <p:nvPr/>
        </p:nvCxnSpPr>
        <p:spPr>
          <a:xfrm>
            <a:off x="10776632" y="197631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2736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F1B0-A05A-274D-821E-BDA3D0C3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763DF7E-FB32-A340-88FA-A57612EA2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737" y="1690688"/>
            <a:ext cx="2359590" cy="2183694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808A2B9-BDD4-AB4B-B00C-55B32E0BC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277" y="1560876"/>
            <a:ext cx="2530942" cy="2579242"/>
          </a:xfrm>
          <a:prstGeom prst="rect">
            <a:avLst/>
          </a:prstGeom>
        </p:spPr>
      </p:pic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FD5C5328-A9C9-404E-9DD0-767D2BD19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595" y="1690688"/>
            <a:ext cx="2164214" cy="2205516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ADC9F53D-11CB-8944-8BCE-5EED2813D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737" y="4140118"/>
            <a:ext cx="2359590" cy="2236557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95C1F44-8F34-3347-8CA1-4C24AFD48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6577" y="4358397"/>
            <a:ext cx="2402292" cy="2448138"/>
          </a:xfrm>
          <a:prstGeom prst="rect">
            <a:avLst/>
          </a:prstGeom>
        </p:spPr>
      </p:pic>
      <p:pic>
        <p:nvPicPr>
          <p:cNvPr id="15" name="Picture 14" descr="Chart, line chart, histogram&#10;&#10;Description automatically generated">
            <a:extLst>
              <a:ext uri="{FF2B5EF4-FFF2-40B4-BE49-F238E27FC236}">
                <a16:creationId xmlns:a16="http://schemas.microsoft.com/office/drawing/2014/main" id="{545A2D64-0EE3-9743-969D-8FE6A1F6D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4979" y="4220983"/>
            <a:ext cx="2469713" cy="2516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629900-E700-FE4E-A48F-0EED50F46487}"/>
              </a:ext>
            </a:extLst>
          </p:cNvPr>
          <p:cNvSpPr txBox="1"/>
          <p:nvPr/>
        </p:nvSpPr>
        <p:spPr>
          <a:xfrm rot="-5400000">
            <a:off x="481692" y="258861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cpg</a:t>
            </a:r>
            <a:r>
              <a:rPr lang="en-US" dirty="0"/>
              <a:t> &gt; =3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64C96-70C7-0B4A-AF74-5A55F1A17B5D}"/>
              </a:ext>
            </a:extLst>
          </p:cNvPr>
          <p:cNvSpPr txBox="1"/>
          <p:nvPr/>
        </p:nvSpPr>
        <p:spPr>
          <a:xfrm rot="-5400000">
            <a:off x="331071" y="529473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cpg</a:t>
            </a:r>
            <a:r>
              <a:rPr lang="en-US" dirty="0"/>
              <a:t> &gt; =1</a:t>
            </a:r>
          </a:p>
        </p:txBody>
      </p:sp>
    </p:spTree>
    <p:extLst>
      <p:ext uri="{BB962C8B-B14F-4D97-AF65-F5344CB8AC3E}">
        <p14:creationId xmlns:p14="http://schemas.microsoft.com/office/powerpoint/2010/main" val="189751079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4EAD-4E38-3B4F-83B1-DFB6202B6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GGA2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9AE0F273-4B7A-AF4D-B5C9-AD2F05420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5783"/>
            <a:ext cx="10515600" cy="3351021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8CC5BA-B692-2549-A0B9-C59FF22FB0C8}"/>
              </a:ext>
            </a:extLst>
          </p:cNvPr>
          <p:cNvCxnSpPr/>
          <p:nvPr/>
        </p:nvCxnSpPr>
        <p:spPr>
          <a:xfrm>
            <a:off x="3516249" y="210932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803657-7ED8-EF40-B748-575B25D52637}"/>
              </a:ext>
            </a:extLst>
          </p:cNvPr>
          <p:cNvCxnSpPr/>
          <p:nvPr/>
        </p:nvCxnSpPr>
        <p:spPr>
          <a:xfrm>
            <a:off x="4033779" y="212407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FBD2A8-52FD-BF46-837D-7DED6F8C95F6}"/>
              </a:ext>
            </a:extLst>
          </p:cNvPr>
          <p:cNvCxnSpPr/>
          <p:nvPr/>
        </p:nvCxnSpPr>
        <p:spPr>
          <a:xfrm>
            <a:off x="9203506" y="202575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6B2A81-3E5F-344F-8C1B-E8615F0C05BA}"/>
              </a:ext>
            </a:extLst>
          </p:cNvPr>
          <p:cNvCxnSpPr/>
          <p:nvPr/>
        </p:nvCxnSpPr>
        <p:spPr>
          <a:xfrm>
            <a:off x="4540490" y="2114245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1F2DA-E4EF-9C4B-A5F5-18B5EC818218}"/>
              </a:ext>
            </a:extLst>
          </p:cNvPr>
          <p:cNvCxnSpPr/>
          <p:nvPr/>
        </p:nvCxnSpPr>
        <p:spPr>
          <a:xfrm>
            <a:off x="5051137" y="213882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BED9B1-4D1E-3A41-B75E-A0E27BA6FC87}"/>
              </a:ext>
            </a:extLst>
          </p:cNvPr>
          <p:cNvCxnSpPr/>
          <p:nvPr/>
        </p:nvCxnSpPr>
        <p:spPr>
          <a:xfrm>
            <a:off x="5594012" y="2114246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2128CE-3D0D-C84C-9F8F-B7E128405177}"/>
              </a:ext>
            </a:extLst>
          </p:cNvPr>
          <p:cNvSpPr txBox="1"/>
          <p:nvPr/>
        </p:nvSpPr>
        <p:spPr>
          <a:xfrm>
            <a:off x="3033648" y="188725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EDA50-379A-A148-8C45-FC92B53BD9D7}"/>
              </a:ext>
            </a:extLst>
          </p:cNvPr>
          <p:cNvSpPr txBox="1"/>
          <p:nvPr/>
        </p:nvSpPr>
        <p:spPr>
          <a:xfrm>
            <a:off x="3560378" y="187250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8233F-0F92-1A49-BF44-243032CE0965}"/>
              </a:ext>
            </a:extLst>
          </p:cNvPr>
          <p:cNvSpPr txBox="1"/>
          <p:nvPr/>
        </p:nvSpPr>
        <p:spPr>
          <a:xfrm>
            <a:off x="4141530" y="186759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20741-9D49-0447-8C0A-239EC2A9F65C}"/>
              </a:ext>
            </a:extLst>
          </p:cNvPr>
          <p:cNvSpPr txBox="1"/>
          <p:nvPr/>
        </p:nvSpPr>
        <p:spPr>
          <a:xfrm>
            <a:off x="9279239" y="183806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8B2FB-1EF4-1B46-85E1-50BDBE0EB954}"/>
              </a:ext>
            </a:extLst>
          </p:cNvPr>
          <p:cNvSpPr txBox="1"/>
          <p:nvPr/>
        </p:nvSpPr>
        <p:spPr>
          <a:xfrm>
            <a:off x="4606811" y="186759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23288-DC44-674A-975B-F0157092E837}"/>
              </a:ext>
            </a:extLst>
          </p:cNvPr>
          <p:cNvSpPr txBox="1"/>
          <p:nvPr/>
        </p:nvSpPr>
        <p:spPr>
          <a:xfrm>
            <a:off x="5145248" y="187250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51E7EC-00FA-D949-BEE8-1E5625458003}"/>
              </a:ext>
            </a:extLst>
          </p:cNvPr>
          <p:cNvSpPr txBox="1"/>
          <p:nvPr/>
        </p:nvSpPr>
        <p:spPr>
          <a:xfrm>
            <a:off x="6276545" y="1867189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1108DE-5F20-284E-8724-7783D6097939}"/>
              </a:ext>
            </a:extLst>
          </p:cNvPr>
          <p:cNvCxnSpPr>
            <a:cxnSpLocks/>
          </p:cNvCxnSpPr>
          <p:nvPr/>
        </p:nvCxnSpPr>
        <p:spPr>
          <a:xfrm>
            <a:off x="1948706" y="1690688"/>
            <a:ext cx="0" cy="3324017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8DCC67-3E93-6F40-8C1C-F19A08D6455A}"/>
              </a:ext>
            </a:extLst>
          </p:cNvPr>
          <p:cNvCxnSpPr>
            <a:cxnSpLocks/>
          </p:cNvCxnSpPr>
          <p:nvPr/>
        </p:nvCxnSpPr>
        <p:spPr>
          <a:xfrm>
            <a:off x="2982847" y="169068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D9198F9-151A-C94D-9E42-988838FAC70C}"/>
              </a:ext>
            </a:extLst>
          </p:cNvPr>
          <p:cNvSpPr txBox="1"/>
          <p:nvPr/>
        </p:nvSpPr>
        <p:spPr>
          <a:xfrm>
            <a:off x="1087007" y="1690688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EF230-9DE7-1849-AE77-B0123CE679AC}"/>
              </a:ext>
            </a:extLst>
          </p:cNvPr>
          <p:cNvSpPr txBox="1"/>
          <p:nvPr/>
        </p:nvSpPr>
        <p:spPr>
          <a:xfrm>
            <a:off x="1918646" y="169068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0AFDF-BE6B-C64E-A9EB-FD986DA8A68B}"/>
              </a:ext>
            </a:extLst>
          </p:cNvPr>
          <p:cNvSpPr txBox="1"/>
          <p:nvPr/>
        </p:nvSpPr>
        <p:spPr>
          <a:xfrm>
            <a:off x="5581655" y="153611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14BEA8-8DFD-DB4C-A76E-6025F224C237}"/>
              </a:ext>
            </a:extLst>
          </p:cNvPr>
          <p:cNvCxnSpPr>
            <a:cxnSpLocks/>
          </p:cNvCxnSpPr>
          <p:nvPr/>
        </p:nvCxnSpPr>
        <p:spPr>
          <a:xfrm>
            <a:off x="9733755" y="193495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62CC11-CD02-FB43-8F9D-F68F6E51FF44}"/>
              </a:ext>
            </a:extLst>
          </p:cNvPr>
          <p:cNvCxnSpPr>
            <a:cxnSpLocks/>
          </p:cNvCxnSpPr>
          <p:nvPr/>
        </p:nvCxnSpPr>
        <p:spPr>
          <a:xfrm>
            <a:off x="10269215" y="192020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370361-19ED-9A44-B3DC-158BF852FF4A}"/>
              </a:ext>
            </a:extLst>
          </p:cNvPr>
          <p:cNvSpPr txBox="1"/>
          <p:nvPr/>
        </p:nvSpPr>
        <p:spPr>
          <a:xfrm>
            <a:off x="9643441" y="1666846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8D55E9-2612-344E-86BC-A9CDCC1BA4D9}"/>
              </a:ext>
            </a:extLst>
          </p:cNvPr>
          <p:cNvSpPr txBox="1"/>
          <p:nvPr/>
        </p:nvSpPr>
        <p:spPr>
          <a:xfrm>
            <a:off x="10300166" y="165737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8EC08E-14E7-A042-AB6B-F62907E37017}"/>
              </a:ext>
            </a:extLst>
          </p:cNvPr>
          <p:cNvSpPr txBox="1"/>
          <p:nvPr/>
        </p:nvSpPr>
        <p:spPr>
          <a:xfrm>
            <a:off x="10359530" y="19413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AA129E-2E55-3945-8DAD-360A5DB4B238}"/>
              </a:ext>
            </a:extLst>
          </p:cNvPr>
          <p:cNvSpPr txBox="1"/>
          <p:nvPr/>
        </p:nvSpPr>
        <p:spPr>
          <a:xfrm>
            <a:off x="10709152" y="1953840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544075-060F-8949-9A29-A5C633D8DD9C}"/>
              </a:ext>
            </a:extLst>
          </p:cNvPr>
          <p:cNvCxnSpPr/>
          <p:nvPr/>
        </p:nvCxnSpPr>
        <p:spPr>
          <a:xfrm>
            <a:off x="10776632" y="197631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6823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4677-5867-E84E-B788-0706EA43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GGA2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54C6C24-D796-814C-A496-D1F263161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329" y="1690688"/>
            <a:ext cx="4590704" cy="4351338"/>
          </a:xfr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F4A4219A-7A8E-1F49-A521-1829DD8C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607" y="2211860"/>
            <a:ext cx="3854852" cy="392841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157FAE5-AF04-A741-A8C9-4D1E2C6AD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394" y="2113607"/>
            <a:ext cx="3854853" cy="392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462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581-0313-714F-A89C-52E97330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ENTPD1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75B35A7-7341-6A43-BD3F-C08F3FA38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5382"/>
            <a:ext cx="10515600" cy="3391824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BAE4A5-304D-8549-8160-2BD929F8E723}"/>
              </a:ext>
            </a:extLst>
          </p:cNvPr>
          <p:cNvCxnSpPr/>
          <p:nvPr/>
        </p:nvCxnSpPr>
        <p:spPr>
          <a:xfrm>
            <a:off x="3516249" y="210932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30DEE7-8ABE-3C44-84E9-ED4BE0ECD25F}"/>
              </a:ext>
            </a:extLst>
          </p:cNvPr>
          <p:cNvCxnSpPr/>
          <p:nvPr/>
        </p:nvCxnSpPr>
        <p:spPr>
          <a:xfrm>
            <a:off x="4033779" y="212407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3FE574-C6C7-2C48-BE5D-48EB1F5E9D71}"/>
              </a:ext>
            </a:extLst>
          </p:cNvPr>
          <p:cNvCxnSpPr/>
          <p:nvPr/>
        </p:nvCxnSpPr>
        <p:spPr>
          <a:xfrm>
            <a:off x="9203506" y="202575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1ACEDC-EA50-CB48-93DA-103768D6FEC6}"/>
              </a:ext>
            </a:extLst>
          </p:cNvPr>
          <p:cNvCxnSpPr/>
          <p:nvPr/>
        </p:nvCxnSpPr>
        <p:spPr>
          <a:xfrm>
            <a:off x="4540490" y="2114245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D48259-9A9B-6747-9617-3F2BC6E921CD}"/>
              </a:ext>
            </a:extLst>
          </p:cNvPr>
          <p:cNvCxnSpPr/>
          <p:nvPr/>
        </p:nvCxnSpPr>
        <p:spPr>
          <a:xfrm>
            <a:off x="5051137" y="213882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9A78B4-4106-1442-813E-B37C4DFD445C}"/>
              </a:ext>
            </a:extLst>
          </p:cNvPr>
          <p:cNvCxnSpPr/>
          <p:nvPr/>
        </p:nvCxnSpPr>
        <p:spPr>
          <a:xfrm>
            <a:off x="5594012" y="2114246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F34172-75DE-4A49-B40D-0DF3461D5DA8}"/>
              </a:ext>
            </a:extLst>
          </p:cNvPr>
          <p:cNvSpPr txBox="1"/>
          <p:nvPr/>
        </p:nvSpPr>
        <p:spPr>
          <a:xfrm>
            <a:off x="3033648" y="188725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DE76E6-332B-0747-B161-433DB96C8316}"/>
              </a:ext>
            </a:extLst>
          </p:cNvPr>
          <p:cNvSpPr txBox="1"/>
          <p:nvPr/>
        </p:nvSpPr>
        <p:spPr>
          <a:xfrm>
            <a:off x="3560378" y="187250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5587D4-3711-E240-A9E9-C8B2294CB832}"/>
              </a:ext>
            </a:extLst>
          </p:cNvPr>
          <p:cNvSpPr txBox="1"/>
          <p:nvPr/>
        </p:nvSpPr>
        <p:spPr>
          <a:xfrm>
            <a:off x="4141530" y="186759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FCA4A-7C51-5049-91D5-01F5CDD7FBF7}"/>
              </a:ext>
            </a:extLst>
          </p:cNvPr>
          <p:cNvSpPr txBox="1"/>
          <p:nvPr/>
        </p:nvSpPr>
        <p:spPr>
          <a:xfrm>
            <a:off x="9279239" y="183806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2FD7B-F937-3940-8311-00BBFF621488}"/>
              </a:ext>
            </a:extLst>
          </p:cNvPr>
          <p:cNvSpPr txBox="1"/>
          <p:nvPr/>
        </p:nvSpPr>
        <p:spPr>
          <a:xfrm>
            <a:off x="4606811" y="186759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D3C5CD-B906-8B4A-ACA0-B45BDDA7E615}"/>
              </a:ext>
            </a:extLst>
          </p:cNvPr>
          <p:cNvSpPr txBox="1"/>
          <p:nvPr/>
        </p:nvSpPr>
        <p:spPr>
          <a:xfrm>
            <a:off x="5145248" y="187250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9E378-3654-EE40-B2A7-16F0DE38D76C}"/>
              </a:ext>
            </a:extLst>
          </p:cNvPr>
          <p:cNvSpPr txBox="1"/>
          <p:nvPr/>
        </p:nvSpPr>
        <p:spPr>
          <a:xfrm>
            <a:off x="6276545" y="1867189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94201F-814F-4942-9CEE-4D573BF7F1BA}"/>
              </a:ext>
            </a:extLst>
          </p:cNvPr>
          <p:cNvCxnSpPr>
            <a:cxnSpLocks/>
          </p:cNvCxnSpPr>
          <p:nvPr/>
        </p:nvCxnSpPr>
        <p:spPr>
          <a:xfrm>
            <a:off x="1948706" y="1690688"/>
            <a:ext cx="0" cy="3324017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A769E-1E39-2A4A-ABAB-393CAD416CFA}"/>
              </a:ext>
            </a:extLst>
          </p:cNvPr>
          <p:cNvCxnSpPr>
            <a:cxnSpLocks/>
          </p:cNvCxnSpPr>
          <p:nvPr/>
        </p:nvCxnSpPr>
        <p:spPr>
          <a:xfrm>
            <a:off x="2982847" y="169068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9584C-9FFB-B445-9A09-F6CE4006A0AA}"/>
              </a:ext>
            </a:extLst>
          </p:cNvPr>
          <p:cNvSpPr txBox="1"/>
          <p:nvPr/>
        </p:nvSpPr>
        <p:spPr>
          <a:xfrm>
            <a:off x="1087007" y="1690688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5C5CF4-4A09-DC4B-BC88-3E5C907D90BF}"/>
              </a:ext>
            </a:extLst>
          </p:cNvPr>
          <p:cNvSpPr txBox="1"/>
          <p:nvPr/>
        </p:nvSpPr>
        <p:spPr>
          <a:xfrm>
            <a:off x="1918646" y="169068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DFF7D-BF4C-3344-9444-BB1C8C9B83E1}"/>
              </a:ext>
            </a:extLst>
          </p:cNvPr>
          <p:cNvSpPr txBox="1"/>
          <p:nvPr/>
        </p:nvSpPr>
        <p:spPr>
          <a:xfrm>
            <a:off x="5581655" y="153611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0DF6EF-F21F-774C-8027-6A133F21691D}"/>
              </a:ext>
            </a:extLst>
          </p:cNvPr>
          <p:cNvCxnSpPr>
            <a:cxnSpLocks/>
          </p:cNvCxnSpPr>
          <p:nvPr/>
        </p:nvCxnSpPr>
        <p:spPr>
          <a:xfrm>
            <a:off x="9733755" y="193495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9DA9F8-1BB0-7F4B-AEDA-CD5FE2A5777D}"/>
              </a:ext>
            </a:extLst>
          </p:cNvPr>
          <p:cNvCxnSpPr>
            <a:cxnSpLocks/>
          </p:cNvCxnSpPr>
          <p:nvPr/>
        </p:nvCxnSpPr>
        <p:spPr>
          <a:xfrm>
            <a:off x="10269215" y="192020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F8271F-487B-1F4F-8A68-3C79E3F72CC7}"/>
              </a:ext>
            </a:extLst>
          </p:cNvPr>
          <p:cNvSpPr txBox="1"/>
          <p:nvPr/>
        </p:nvSpPr>
        <p:spPr>
          <a:xfrm>
            <a:off x="9643441" y="1666846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7B23F3-B9C1-CE4A-A2C2-902870ECA1B2}"/>
              </a:ext>
            </a:extLst>
          </p:cNvPr>
          <p:cNvSpPr txBox="1"/>
          <p:nvPr/>
        </p:nvSpPr>
        <p:spPr>
          <a:xfrm>
            <a:off x="10300166" y="165737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3018E1-BB4A-9C47-9D44-952893783DEF}"/>
              </a:ext>
            </a:extLst>
          </p:cNvPr>
          <p:cNvSpPr txBox="1"/>
          <p:nvPr/>
        </p:nvSpPr>
        <p:spPr>
          <a:xfrm>
            <a:off x="10359530" y="19413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ED7F87-1C65-B148-87E6-E80472B4BF29}"/>
              </a:ext>
            </a:extLst>
          </p:cNvPr>
          <p:cNvSpPr txBox="1"/>
          <p:nvPr/>
        </p:nvSpPr>
        <p:spPr>
          <a:xfrm>
            <a:off x="10709152" y="1953840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580FEFB-C241-A944-A1B5-0E4F1B41CD11}"/>
              </a:ext>
            </a:extLst>
          </p:cNvPr>
          <p:cNvCxnSpPr/>
          <p:nvPr/>
        </p:nvCxnSpPr>
        <p:spPr>
          <a:xfrm>
            <a:off x="10776632" y="197631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74058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6484-716B-0D45-8AFD-D74F2C7F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ITGAE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D6B4D74B-ED81-0044-8FBE-F372AEA83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58938"/>
            <a:ext cx="10515600" cy="3684711"/>
          </a:xfr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B95D1DC-C7AA-EA49-90C9-6F951F58132F}"/>
              </a:ext>
            </a:extLst>
          </p:cNvPr>
          <p:cNvCxnSpPr/>
          <p:nvPr/>
        </p:nvCxnSpPr>
        <p:spPr>
          <a:xfrm>
            <a:off x="3503892" y="210932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30939B4-983C-6147-BD11-CC06E61EA435}"/>
              </a:ext>
            </a:extLst>
          </p:cNvPr>
          <p:cNvCxnSpPr/>
          <p:nvPr/>
        </p:nvCxnSpPr>
        <p:spPr>
          <a:xfrm>
            <a:off x="4021422" y="212407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80CA61F-1D1D-604F-BE56-B58EF1838570}"/>
              </a:ext>
            </a:extLst>
          </p:cNvPr>
          <p:cNvCxnSpPr/>
          <p:nvPr/>
        </p:nvCxnSpPr>
        <p:spPr>
          <a:xfrm>
            <a:off x="9191149" y="202575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DE268D5-EB3F-DA4B-9354-8E2E12656B30}"/>
              </a:ext>
            </a:extLst>
          </p:cNvPr>
          <p:cNvCxnSpPr/>
          <p:nvPr/>
        </p:nvCxnSpPr>
        <p:spPr>
          <a:xfrm>
            <a:off x="4528133" y="2114245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C583084-FDD2-2B4B-A36F-E897433E1164}"/>
              </a:ext>
            </a:extLst>
          </p:cNvPr>
          <p:cNvCxnSpPr/>
          <p:nvPr/>
        </p:nvCxnSpPr>
        <p:spPr>
          <a:xfrm>
            <a:off x="5038780" y="213882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2DC354D-5200-C44C-9F2D-4C38414D3CB2}"/>
              </a:ext>
            </a:extLst>
          </p:cNvPr>
          <p:cNvCxnSpPr/>
          <p:nvPr/>
        </p:nvCxnSpPr>
        <p:spPr>
          <a:xfrm>
            <a:off x="5581655" y="2114246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810415-043B-5E41-9DB0-24FE64D5C74F}"/>
              </a:ext>
            </a:extLst>
          </p:cNvPr>
          <p:cNvSpPr txBox="1"/>
          <p:nvPr/>
        </p:nvSpPr>
        <p:spPr>
          <a:xfrm>
            <a:off x="3021291" y="188725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067375-3928-A94F-8FCD-C1EA4CBA52DF}"/>
              </a:ext>
            </a:extLst>
          </p:cNvPr>
          <p:cNvSpPr txBox="1"/>
          <p:nvPr/>
        </p:nvSpPr>
        <p:spPr>
          <a:xfrm>
            <a:off x="3548021" y="187250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8C70E3-910F-DE4A-AF10-3406C108F8F8}"/>
              </a:ext>
            </a:extLst>
          </p:cNvPr>
          <p:cNvSpPr txBox="1"/>
          <p:nvPr/>
        </p:nvSpPr>
        <p:spPr>
          <a:xfrm>
            <a:off x="4129173" y="186759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895172-548F-084B-A041-07A0076C9809}"/>
              </a:ext>
            </a:extLst>
          </p:cNvPr>
          <p:cNvSpPr txBox="1"/>
          <p:nvPr/>
        </p:nvSpPr>
        <p:spPr>
          <a:xfrm>
            <a:off x="9266882" y="183806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7161AE-7C4B-9249-8DC2-FF3265561282}"/>
              </a:ext>
            </a:extLst>
          </p:cNvPr>
          <p:cNvSpPr txBox="1"/>
          <p:nvPr/>
        </p:nvSpPr>
        <p:spPr>
          <a:xfrm>
            <a:off x="4594454" y="186759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C8F060-6FC8-1B4D-8A5F-4D03C332D495}"/>
              </a:ext>
            </a:extLst>
          </p:cNvPr>
          <p:cNvSpPr txBox="1"/>
          <p:nvPr/>
        </p:nvSpPr>
        <p:spPr>
          <a:xfrm>
            <a:off x="5132891" y="187250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BA8CB1-AA8F-154B-9A51-CAB6AF90566B}"/>
              </a:ext>
            </a:extLst>
          </p:cNvPr>
          <p:cNvSpPr txBox="1"/>
          <p:nvPr/>
        </p:nvSpPr>
        <p:spPr>
          <a:xfrm>
            <a:off x="6264188" y="1867189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BF2B610-D95A-8448-9C15-4015041EE761}"/>
              </a:ext>
            </a:extLst>
          </p:cNvPr>
          <p:cNvCxnSpPr>
            <a:cxnSpLocks/>
          </p:cNvCxnSpPr>
          <p:nvPr/>
        </p:nvCxnSpPr>
        <p:spPr>
          <a:xfrm>
            <a:off x="1936349" y="1690688"/>
            <a:ext cx="0" cy="3324017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4AC519-AA3F-3540-AC34-D50413393390}"/>
              </a:ext>
            </a:extLst>
          </p:cNvPr>
          <p:cNvCxnSpPr>
            <a:cxnSpLocks/>
          </p:cNvCxnSpPr>
          <p:nvPr/>
        </p:nvCxnSpPr>
        <p:spPr>
          <a:xfrm>
            <a:off x="2970490" y="1690688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F9348B-B8C6-E745-9419-8333DC2B94B8}"/>
              </a:ext>
            </a:extLst>
          </p:cNvPr>
          <p:cNvSpPr txBox="1"/>
          <p:nvPr/>
        </p:nvSpPr>
        <p:spPr>
          <a:xfrm>
            <a:off x="1074650" y="1690688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F98B40-D643-C145-A661-12C9F9C55A2C}"/>
              </a:ext>
            </a:extLst>
          </p:cNvPr>
          <p:cNvSpPr txBox="1"/>
          <p:nvPr/>
        </p:nvSpPr>
        <p:spPr>
          <a:xfrm>
            <a:off x="1906289" y="1690688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0C50454-1AEB-F448-A46E-2499B27BAA9C}"/>
              </a:ext>
            </a:extLst>
          </p:cNvPr>
          <p:cNvCxnSpPr>
            <a:cxnSpLocks/>
          </p:cNvCxnSpPr>
          <p:nvPr/>
        </p:nvCxnSpPr>
        <p:spPr>
          <a:xfrm>
            <a:off x="9721398" y="193495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2DADFDD-638D-9C44-8A60-C81CBF6E0629}"/>
              </a:ext>
            </a:extLst>
          </p:cNvPr>
          <p:cNvCxnSpPr>
            <a:cxnSpLocks/>
          </p:cNvCxnSpPr>
          <p:nvPr/>
        </p:nvCxnSpPr>
        <p:spPr>
          <a:xfrm>
            <a:off x="10256858" y="1920203"/>
            <a:ext cx="0" cy="3313128"/>
          </a:xfrm>
          <a:prstGeom prst="line">
            <a:avLst/>
          </a:prstGeom>
          <a:ln w="539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3735B9C-5374-054B-944B-4F3CFA8E42A6}"/>
              </a:ext>
            </a:extLst>
          </p:cNvPr>
          <p:cNvSpPr txBox="1"/>
          <p:nvPr/>
        </p:nvSpPr>
        <p:spPr>
          <a:xfrm>
            <a:off x="9631084" y="1666846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GBIO 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D95A8E1-569A-8B42-AF69-0FE26302F5F3}"/>
              </a:ext>
            </a:extLst>
          </p:cNvPr>
          <p:cNvSpPr txBox="1"/>
          <p:nvPr/>
        </p:nvSpPr>
        <p:spPr>
          <a:xfrm>
            <a:off x="10287809" y="1657376"/>
            <a:ext cx="1119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E1A382B-9EBE-9E47-9CD1-637E84EA8D8F}"/>
              </a:ext>
            </a:extLst>
          </p:cNvPr>
          <p:cNvCxnSpPr/>
          <p:nvPr/>
        </p:nvCxnSpPr>
        <p:spPr>
          <a:xfrm>
            <a:off x="10764275" y="197631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C6A89EE-C061-2840-B5CC-1D39488899CB}"/>
              </a:ext>
            </a:extLst>
          </p:cNvPr>
          <p:cNvSpPr txBox="1"/>
          <p:nvPr/>
        </p:nvSpPr>
        <p:spPr>
          <a:xfrm>
            <a:off x="5581655" y="153611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A63C98-0B90-C149-96D0-90BD4DEF7C96}"/>
              </a:ext>
            </a:extLst>
          </p:cNvPr>
          <p:cNvSpPr txBox="1"/>
          <p:nvPr/>
        </p:nvSpPr>
        <p:spPr>
          <a:xfrm>
            <a:off x="10359530" y="1941387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BD5205B-CB9E-024D-A9B1-952BE93FD48C}"/>
              </a:ext>
            </a:extLst>
          </p:cNvPr>
          <p:cNvSpPr txBox="1"/>
          <p:nvPr/>
        </p:nvSpPr>
        <p:spPr>
          <a:xfrm>
            <a:off x="10709152" y="1953840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</p:spTree>
    <p:extLst>
      <p:ext uri="{BB962C8B-B14F-4D97-AF65-F5344CB8AC3E}">
        <p14:creationId xmlns:p14="http://schemas.microsoft.com/office/powerpoint/2010/main" val="200362082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FCC6-94AA-EA4E-AED7-8F74608C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38" y="60689"/>
            <a:ext cx="10515600" cy="1325563"/>
          </a:xfrm>
        </p:spPr>
        <p:txBody>
          <a:bodyPr/>
          <a:lstStyle/>
          <a:p>
            <a:r>
              <a:rPr lang="en-US" dirty="0"/>
              <a:t>ITGAE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E724BFE-689F-3941-AB7F-7AE2B3AE7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4252" y="1305694"/>
            <a:ext cx="2514900" cy="2442910"/>
          </a:xfr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876C33A0-96B6-F54C-8365-34860A08E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584" y="3864438"/>
            <a:ext cx="2655535" cy="270621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29E59F2-629C-8444-91F3-501548DF6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2" y="3952389"/>
            <a:ext cx="2461640" cy="2508618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C38A52D-9FEF-9F42-9A7C-8907E7459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399" y="1124521"/>
            <a:ext cx="2426901" cy="2300359"/>
          </a:xfrm>
          <a:prstGeom prst="rect">
            <a:avLst/>
          </a:prstGeom>
        </p:spPr>
      </p:pic>
      <p:pic>
        <p:nvPicPr>
          <p:cNvPr id="17" name="Picture 16" descr="Chart, line chart, histogram&#10;&#10;Description automatically generated">
            <a:extLst>
              <a:ext uri="{FF2B5EF4-FFF2-40B4-BE49-F238E27FC236}">
                <a16:creationId xmlns:a16="http://schemas.microsoft.com/office/drawing/2014/main" id="{E4806263-7201-5646-826F-C31620059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4456" y="3740168"/>
            <a:ext cx="2857239" cy="293306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406D92A-1EF5-264F-92CA-D03BC667E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331" y="3721902"/>
            <a:ext cx="3054258" cy="3075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74D86-6301-0445-9C9B-2289CFF0A4A2}"/>
              </a:ext>
            </a:extLst>
          </p:cNvPr>
          <p:cNvSpPr txBox="1"/>
          <p:nvPr/>
        </p:nvSpPr>
        <p:spPr>
          <a:xfrm>
            <a:off x="2218700" y="93414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positions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452D11-B328-6441-B34D-8AA4B2B01F59}"/>
              </a:ext>
            </a:extLst>
          </p:cNvPr>
          <p:cNvSpPr txBox="1"/>
          <p:nvPr/>
        </p:nvSpPr>
        <p:spPr>
          <a:xfrm>
            <a:off x="8357559" y="78525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part</a:t>
            </a:r>
          </a:p>
        </p:txBody>
      </p:sp>
    </p:spTree>
    <p:extLst>
      <p:ext uri="{BB962C8B-B14F-4D97-AF65-F5344CB8AC3E}">
        <p14:creationId xmlns:p14="http://schemas.microsoft.com/office/powerpoint/2010/main" val="2472721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7F50-CA82-3C4D-934A-04FBE3DC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C1D8636-B4D3-9844-94F4-195CECD17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17" y="2245489"/>
            <a:ext cx="11701166" cy="3524859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EEB433-8985-1F45-B147-16A0F748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0" y="1593439"/>
            <a:ext cx="1244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2091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FCC6-94AA-EA4E-AED7-8F74608C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38" y="60689"/>
            <a:ext cx="10515600" cy="1325563"/>
          </a:xfrm>
        </p:spPr>
        <p:txBody>
          <a:bodyPr/>
          <a:lstStyle/>
          <a:p>
            <a:r>
              <a:rPr lang="en-US" dirty="0"/>
              <a:t>ITGAE result</a:t>
            </a:r>
          </a:p>
        </p:txBody>
      </p:sp>
      <p:pic>
        <p:nvPicPr>
          <p:cNvPr id="22" name="Picture 21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C1AA8AF1-A50C-124B-BB30-D5441916F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791" y="1628645"/>
            <a:ext cx="2034598" cy="1882928"/>
          </a:xfrm>
          <a:prstGeom prst="rect">
            <a:avLst/>
          </a:prstGeom>
        </p:spPr>
      </p:pic>
      <p:pic>
        <p:nvPicPr>
          <p:cNvPr id="25" name="Picture 24" descr="Chart, line chart, histogram&#10;&#10;Description automatically generated">
            <a:extLst>
              <a:ext uri="{FF2B5EF4-FFF2-40B4-BE49-F238E27FC236}">
                <a16:creationId xmlns:a16="http://schemas.microsoft.com/office/drawing/2014/main" id="{A8D5C265-DECB-EC47-A697-18CF58EDB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792" y="4502762"/>
            <a:ext cx="2271744" cy="2293801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7BB61E35-8545-A848-BD8D-2E5971556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244" y="4394393"/>
            <a:ext cx="2268664" cy="22938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279EDFB-2222-C145-8285-995931EE3F25}"/>
              </a:ext>
            </a:extLst>
          </p:cNvPr>
          <p:cNvSpPr txBox="1"/>
          <p:nvPr/>
        </p:nvSpPr>
        <p:spPr>
          <a:xfrm>
            <a:off x="8169296" y="946630"/>
            <a:ext cx="139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upper+lower</a:t>
            </a:r>
            <a:endParaRPr lang="en-US" dirty="0"/>
          </a:p>
        </p:txBody>
      </p:sp>
      <p:pic>
        <p:nvPicPr>
          <p:cNvPr id="30" name="Picture 29" descr="Chart, box and whisker chart&#10;&#10;Description automatically generated">
            <a:extLst>
              <a:ext uri="{FF2B5EF4-FFF2-40B4-BE49-F238E27FC236}">
                <a16:creationId xmlns:a16="http://schemas.microsoft.com/office/drawing/2014/main" id="{65D07640-3F51-274C-8B95-757077B5A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871" y="1486638"/>
            <a:ext cx="2837380" cy="2689434"/>
          </a:xfrm>
          <a:prstGeom prst="rect">
            <a:avLst/>
          </a:prstGeom>
        </p:spPr>
      </p:pic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5FF64928-8B44-E140-B9F1-9E3619C44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39" y="4703693"/>
            <a:ext cx="2076870" cy="2091272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92A300CE-7A2D-A443-8898-0D1109FAE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79" y="4703693"/>
            <a:ext cx="2051166" cy="20912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EBCC402-209D-4C45-9423-B8EE7B4087AF}"/>
              </a:ext>
            </a:extLst>
          </p:cNvPr>
          <p:cNvSpPr txBox="1"/>
          <p:nvPr/>
        </p:nvSpPr>
        <p:spPr>
          <a:xfrm>
            <a:off x="2864167" y="1117306"/>
            <a:ext cx="71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</a:t>
            </a:r>
          </a:p>
        </p:txBody>
      </p:sp>
    </p:spTree>
    <p:extLst>
      <p:ext uri="{BB962C8B-B14F-4D97-AF65-F5344CB8AC3E}">
        <p14:creationId xmlns:p14="http://schemas.microsoft.com/office/powerpoint/2010/main" val="25804705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2AD5-5F00-1B4E-AEC4-E3A7D810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FEC0-23C7-E947-9765-A932F1AA7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2046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26CB-FCB9-4B4E-9A3A-B82A2C60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90" y="298475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of CRC samples</a:t>
            </a:r>
          </a:p>
        </p:txBody>
      </p:sp>
    </p:spTree>
    <p:extLst>
      <p:ext uri="{BB962C8B-B14F-4D97-AF65-F5344CB8AC3E}">
        <p14:creationId xmlns:p14="http://schemas.microsoft.com/office/powerpoint/2010/main" val="114059126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B65F-BA34-5A47-B03F-7FD6DB6D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CC261-06B9-E249-9AF9-6FE19DFC0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9948" y="2663456"/>
            <a:ext cx="3657600" cy="34290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02605A-2D81-4447-BFD4-568E53ACDE1B}"/>
              </a:ext>
            </a:extLst>
          </p:cNvPr>
          <p:cNvSpPr txBox="1"/>
          <p:nvPr/>
        </p:nvSpPr>
        <p:spPr>
          <a:xfrm>
            <a:off x="874023" y="2218403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#available fragment = [617,798]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44A49E-48B5-CE4E-937F-AFFFCB5A478F}"/>
              </a:ext>
            </a:extLst>
          </p:cNvPr>
          <p:cNvSpPr txBox="1"/>
          <p:nvPr/>
        </p:nvSpPr>
        <p:spPr>
          <a:xfrm>
            <a:off x="4494325" y="2227061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#available fragment &gt; 1000</a:t>
            </a:r>
          </a:p>
        </p:txBody>
      </p:sp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18079548-DAF9-8146-B15A-0F2B3BCC3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28" y="2819235"/>
            <a:ext cx="3329096" cy="33160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01C85-D64D-D148-B646-AE9C5DC4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226" y="5118107"/>
            <a:ext cx="1409700" cy="27940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6DE5111C-88DB-374F-BA6C-D1A0318F5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934" y="2645586"/>
            <a:ext cx="3489728" cy="3464741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7D10B703-F170-0C40-A8AE-0A42D3435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430" y="5267482"/>
            <a:ext cx="1373388" cy="26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94687A-5543-ED49-96C5-3D42020D1A47}"/>
              </a:ext>
            </a:extLst>
          </p:cNvPr>
          <p:cNvSpPr txBox="1"/>
          <p:nvPr/>
        </p:nvSpPr>
        <p:spPr>
          <a:xfrm>
            <a:off x="1192206" y="6101669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34C6DD-C3CB-2144-ABD7-FA8FFED94155}"/>
              </a:ext>
            </a:extLst>
          </p:cNvPr>
          <p:cNvSpPr txBox="1"/>
          <p:nvPr/>
        </p:nvSpPr>
        <p:spPr>
          <a:xfrm rot="-5400000">
            <a:off x="-166825" y="398867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0BB51E-6493-7D4A-8968-99A2564430B8}"/>
              </a:ext>
            </a:extLst>
          </p:cNvPr>
          <p:cNvSpPr txBox="1"/>
          <p:nvPr/>
        </p:nvSpPr>
        <p:spPr>
          <a:xfrm>
            <a:off x="4927423" y="6074586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52E7D-51C2-E947-8A2B-5F99EFFABBBC}"/>
              </a:ext>
            </a:extLst>
          </p:cNvPr>
          <p:cNvSpPr txBox="1"/>
          <p:nvPr/>
        </p:nvSpPr>
        <p:spPr>
          <a:xfrm>
            <a:off x="7918484" y="6354375"/>
            <a:ext cx="4378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(#available fragment = #fragment corresponding to the “SM”) </a:t>
            </a:r>
          </a:p>
        </p:txBody>
      </p:sp>
    </p:spTree>
    <p:extLst>
      <p:ext uri="{BB962C8B-B14F-4D97-AF65-F5344CB8AC3E}">
        <p14:creationId xmlns:p14="http://schemas.microsoft.com/office/powerpoint/2010/main" val="82752708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B65F-BA34-5A47-B03F-7FD6DB6D2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416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 sampling (#fragment) “good” samples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B2A9F7B-980B-9245-9030-84E234AB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8" y="2819235"/>
            <a:ext cx="3329096" cy="3316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C884D-CC7E-F242-891F-B05DECFB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26" y="5118107"/>
            <a:ext cx="1409700" cy="279400"/>
          </a:xfrm>
          <a:prstGeom prst="rect">
            <a:avLst/>
          </a:prstGeom>
        </p:spPr>
      </p:pic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22A67061-EAC1-A840-A75A-C0378F18A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77883" y="2587735"/>
            <a:ext cx="3575903" cy="3537907"/>
          </a:xfr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7E5C313-8F57-954B-9C12-8CEA47A91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7604" y="5152469"/>
            <a:ext cx="1244756" cy="2127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73E285-1212-5341-94D5-467D3B55FD7E}"/>
              </a:ext>
            </a:extLst>
          </p:cNvPr>
          <p:cNvSpPr txBox="1"/>
          <p:nvPr/>
        </p:nvSpPr>
        <p:spPr>
          <a:xfrm>
            <a:off x="8810109" y="2115390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#available fragment = 650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25861-168F-F341-A199-4245120A17F2}"/>
              </a:ext>
            </a:extLst>
          </p:cNvPr>
          <p:cNvSpPr txBox="1"/>
          <p:nvPr/>
        </p:nvSpPr>
        <p:spPr>
          <a:xfrm>
            <a:off x="874023" y="2218403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#available fragment = [617,798]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5B7E6-C2B2-0D42-88C1-027A00ED496F}"/>
              </a:ext>
            </a:extLst>
          </p:cNvPr>
          <p:cNvSpPr txBox="1"/>
          <p:nvPr/>
        </p:nvSpPr>
        <p:spPr>
          <a:xfrm>
            <a:off x="1192206" y="6101669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BE8FF0-E6C8-B84D-B79C-C207CC442316}"/>
              </a:ext>
            </a:extLst>
          </p:cNvPr>
          <p:cNvSpPr txBox="1"/>
          <p:nvPr/>
        </p:nvSpPr>
        <p:spPr>
          <a:xfrm rot="-5400000">
            <a:off x="-166825" y="398867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1D8D9C-B0CF-2C46-8E89-D7E6A5780063}"/>
              </a:ext>
            </a:extLst>
          </p:cNvPr>
          <p:cNvSpPr txBox="1"/>
          <p:nvPr/>
        </p:nvSpPr>
        <p:spPr>
          <a:xfrm>
            <a:off x="9135705" y="6034567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1F0640-A67A-F840-B759-C1C0D2190A54}"/>
              </a:ext>
            </a:extLst>
          </p:cNvPr>
          <p:cNvSpPr txBox="1"/>
          <p:nvPr/>
        </p:nvSpPr>
        <p:spPr>
          <a:xfrm>
            <a:off x="4494325" y="2227061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#available fragment &gt; 1000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72D2BE13-DEA7-D443-A65A-E63FE18CC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934" y="2645586"/>
            <a:ext cx="3489728" cy="34647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0F582D-0886-674D-995C-B8145B428F3D}"/>
              </a:ext>
            </a:extLst>
          </p:cNvPr>
          <p:cNvSpPr txBox="1"/>
          <p:nvPr/>
        </p:nvSpPr>
        <p:spPr>
          <a:xfrm>
            <a:off x="4927423" y="6074586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45716F-295E-984B-96CC-802A65C4DAAA}"/>
              </a:ext>
            </a:extLst>
          </p:cNvPr>
          <p:cNvCxnSpPr/>
          <p:nvPr/>
        </p:nvCxnSpPr>
        <p:spPr>
          <a:xfrm>
            <a:off x="6746780" y="4151870"/>
            <a:ext cx="1458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17BD486F-A99F-3E4A-B76D-052A761DD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430" y="5267482"/>
            <a:ext cx="1373388" cy="26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B5BAD3-75A2-C74B-BC1F-13A6C2C0B673}"/>
              </a:ext>
            </a:extLst>
          </p:cNvPr>
          <p:cNvSpPr txBox="1"/>
          <p:nvPr/>
        </p:nvSpPr>
        <p:spPr>
          <a:xfrm>
            <a:off x="6934978" y="382412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Down sample</a:t>
            </a:r>
          </a:p>
        </p:txBody>
      </p:sp>
    </p:spTree>
    <p:extLst>
      <p:ext uri="{BB962C8B-B14F-4D97-AF65-F5344CB8AC3E}">
        <p14:creationId xmlns:p14="http://schemas.microsoft.com/office/powerpoint/2010/main" val="60681569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FAD8-55AC-124F-A577-9C7B5776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Effect of Mapping rate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5800B59-280E-AB43-87DC-59822718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41" y="2353486"/>
            <a:ext cx="3489728" cy="3464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1D2A33-581D-124E-A236-B6A4A35A2C0F}"/>
              </a:ext>
            </a:extLst>
          </p:cNvPr>
          <p:cNvSpPr txBox="1"/>
          <p:nvPr/>
        </p:nvSpPr>
        <p:spPr>
          <a:xfrm>
            <a:off x="986281" y="5818227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B128A13-FF58-C34E-A578-EE645C9A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4975382"/>
            <a:ext cx="1373388" cy="2600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EE22C-2FB4-7A43-83AB-0CCF38939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84825" y="2990063"/>
            <a:ext cx="4826001" cy="2509521"/>
          </a:xfr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883189C-7A96-8C49-9293-7BF9E25C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282" y="2590930"/>
            <a:ext cx="3103599" cy="3091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F1A433-1452-6E49-8729-F54917777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9626" y="4728558"/>
            <a:ext cx="1409700" cy="279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0AA50F-5784-EA4F-98F9-6FA25E545ED8}"/>
              </a:ext>
            </a:extLst>
          </p:cNvPr>
          <p:cNvSpPr txBox="1"/>
          <p:nvPr/>
        </p:nvSpPr>
        <p:spPr>
          <a:xfrm>
            <a:off x="9783921" y="5662962"/>
            <a:ext cx="205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8A769F-E503-EA43-99AF-8DD467642697}"/>
              </a:ext>
            </a:extLst>
          </p:cNvPr>
          <p:cNvSpPr txBox="1"/>
          <p:nvPr/>
        </p:nvSpPr>
        <p:spPr>
          <a:xfrm rot="-5400000">
            <a:off x="8379240" y="3642606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E98D15-F140-BF49-96FA-476AE92891B7}"/>
              </a:ext>
            </a:extLst>
          </p:cNvPr>
          <p:cNvSpPr txBox="1"/>
          <p:nvPr/>
        </p:nvSpPr>
        <p:spPr>
          <a:xfrm rot="-5400000">
            <a:off x="-125364" y="3838183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F91F0B-B733-814B-A6E9-3A2FECB42530}"/>
              </a:ext>
            </a:extLst>
          </p:cNvPr>
          <p:cNvCxnSpPr>
            <a:cxnSpLocks/>
          </p:cNvCxnSpPr>
          <p:nvPr/>
        </p:nvCxnSpPr>
        <p:spPr>
          <a:xfrm>
            <a:off x="6002215" y="2919725"/>
            <a:ext cx="0" cy="2980676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35D5E0-3E29-504D-9AEB-9F33FF18672B}"/>
              </a:ext>
            </a:extLst>
          </p:cNvPr>
          <p:cNvCxnSpPr>
            <a:cxnSpLocks/>
          </p:cNvCxnSpPr>
          <p:nvPr/>
        </p:nvCxnSpPr>
        <p:spPr>
          <a:xfrm flipH="1">
            <a:off x="3412431" y="4581156"/>
            <a:ext cx="1350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89F129-EA53-0A46-95AD-A095F249CA6B}"/>
              </a:ext>
            </a:extLst>
          </p:cNvPr>
          <p:cNvCxnSpPr>
            <a:cxnSpLocks/>
          </p:cNvCxnSpPr>
          <p:nvPr/>
        </p:nvCxnSpPr>
        <p:spPr>
          <a:xfrm>
            <a:off x="7175500" y="4536923"/>
            <a:ext cx="16353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36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8627-1D1E-684F-A09B-33EEC9859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DMR specific AUC</a:t>
            </a:r>
          </a:p>
        </p:txBody>
      </p:sp>
    </p:spTree>
    <p:extLst>
      <p:ext uri="{BB962C8B-B14F-4D97-AF65-F5344CB8AC3E}">
        <p14:creationId xmlns:p14="http://schemas.microsoft.com/office/powerpoint/2010/main" val="61426799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93416B1-4400-0445-AA85-8DDC42410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069" y="2145034"/>
            <a:ext cx="5168900" cy="3860800"/>
          </a:xfrm>
        </p:spPr>
      </p:pic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CA2F23B-9B25-E34D-9139-6A08CAF2F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73" y="2145034"/>
            <a:ext cx="5291369" cy="3955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594A54-36F2-784F-A6A0-33482E6A9606}"/>
              </a:ext>
            </a:extLst>
          </p:cNvPr>
          <p:cNvSpPr txBox="1"/>
          <p:nvPr/>
        </p:nvSpPr>
        <p:spPr>
          <a:xfrm>
            <a:off x="1779640" y="331094"/>
            <a:ext cx="8868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DCB vs NDB AUC for individual DMR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36F58C-685E-6048-A39E-019C8D53FD9A}"/>
              </a:ext>
            </a:extLst>
          </p:cNvPr>
          <p:cNvCxnSpPr>
            <a:cxnSpLocks/>
          </p:cNvCxnSpPr>
          <p:nvPr/>
        </p:nvCxnSpPr>
        <p:spPr>
          <a:xfrm>
            <a:off x="5670985" y="4001729"/>
            <a:ext cx="9724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C157F5-5C6C-3343-88A9-831CB9CF191A}"/>
              </a:ext>
            </a:extLst>
          </p:cNvPr>
          <p:cNvSpPr txBox="1"/>
          <p:nvPr/>
        </p:nvSpPr>
        <p:spPr>
          <a:xfrm>
            <a:off x="5621825" y="360546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AUC &gt;= 0.9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6986E-AA1A-6043-9639-31FF4B39EFB2}"/>
              </a:ext>
            </a:extLst>
          </p:cNvPr>
          <p:cNvSpPr txBox="1"/>
          <p:nvPr/>
        </p:nvSpPr>
        <p:spPr>
          <a:xfrm>
            <a:off x="5085954" y="1920274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0E856-7F65-0E4B-8AC3-2E4CA64571F6}"/>
              </a:ext>
            </a:extLst>
          </p:cNvPr>
          <p:cNvSpPr txBox="1"/>
          <p:nvPr/>
        </p:nvSpPr>
        <p:spPr>
          <a:xfrm>
            <a:off x="11177038" y="1920274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AUC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538F3A-444A-534E-BCBC-9D50DE0EAF9B}"/>
              </a:ext>
            </a:extLst>
          </p:cNvPr>
          <p:cNvSpPr/>
          <p:nvPr/>
        </p:nvSpPr>
        <p:spPr>
          <a:xfrm>
            <a:off x="8249265" y="2048941"/>
            <a:ext cx="1039892" cy="13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1D00D-807F-2F4D-B13A-3EE5AF251075}"/>
              </a:ext>
            </a:extLst>
          </p:cNvPr>
          <p:cNvSpPr txBox="1"/>
          <p:nvPr/>
        </p:nvSpPr>
        <p:spPr>
          <a:xfrm>
            <a:off x="5361408" y="1034249"/>
            <a:ext cx="424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DMR analysis: 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Group1: CD8 TIL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Group2: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CD14 PBL+ CD4 PBL + CD8 PBL + Mel tum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177A6B-5FC6-9C4B-A67B-9E100AA0B5C6}"/>
              </a:ext>
            </a:extLst>
          </p:cNvPr>
          <p:cNvSpPr/>
          <p:nvPr/>
        </p:nvSpPr>
        <p:spPr>
          <a:xfrm>
            <a:off x="2050026" y="2053620"/>
            <a:ext cx="1039892" cy="13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6248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A45D666E-2025-E542-8C1C-958B5952D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310" y="1187594"/>
            <a:ext cx="3074558" cy="3243161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5346E991-A6CC-B146-BD01-090FF41D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213" y="1206044"/>
            <a:ext cx="3132859" cy="3323032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F663D7-B002-2C49-B2D9-A18340107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379" y="2178249"/>
            <a:ext cx="3271989" cy="3473179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A7711EB-4525-174A-88E2-2D84AB51F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09" y="3577735"/>
            <a:ext cx="3054719" cy="3243160"/>
          </a:xfrm>
          <a:prstGeom prst="rect">
            <a:avLst/>
          </a:prstGeom>
        </p:spPr>
      </p:pic>
      <p:pic>
        <p:nvPicPr>
          <p:cNvPr id="13" name="Picture 1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A5D518-D5B6-C94B-9F4D-01C9F7C9F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897" y="3614839"/>
            <a:ext cx="3054719" cy="32543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AA31CF-B14C-3149-9FD6-DAE4B098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296" y="17440"/>
            <a:ext cx="10515600" cy="456451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All DMRs position with (DCB vs NDB) AUC = 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565001-2CD5-5E4D-AAA8-163EF308D98A}"/>
              </a:ext>
            </a:extLst>
          </p:cNvPr>
          <p:cNvCxnSpPr>
            <a:cxnSpLocks/>
          </p:cNvCxnSpPr>
          <p:nvPr/>
        </p:nvCxnSpPr>
        <p:spPr>
          <a:xfrm>
            <a:off x="2560083" y="822594"/>
            <a:ext cx="0" cy="5298118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808A0-A2EA-5140-9DC1-139256979AB2}"/>
              </a:ext>
            </a:extLst>
          </p:cNvPr>
          <p:cNvCxnSpPr>
            <a:cxnSpLocks/>
          </p:cNvCxnSpPr>
          <p:nvPr/>
        </p:nvCxnSpPr>
        <p:spPr>
          <a:xfrm>
            <a:off x="1070988" y="787192"/>
            <a:ext cx="0" cy="5348270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086394-23C5-944A-B8C6-09F61B6402F2}"/>
              </a:ext>
            </a:extLst>
          </p:cNvPr>
          <p:cNvSpPr txBox="1"/>
          <p:nvPr/>
        </p:nvSpPr>
        <p:spPr>
          <a:xfrm>
            <a:off x="1610945" y="543429"/>
            <a:ext cx="489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TIL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379D85-DC0F-CB4C-8D02-F767835D4FC2}"/>
              </a:ext>
            </a:extLst>
          </p:cNvPr>
          <p:cNvCxnSpPr>
            <a:cxnSpLocks/>
          </p:cNvCxnSpPr>
          <p:nvPr/>
        </p:nvCxnSpPr>
        <p:spPr>
          <a:xfrm>
            <a:off x="2889980" y="1128886"/>
            <a:ext cx="0" cy="499182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87DDA8-6DE4-F146-B8E6-816CC28352B3}"/>
              </a:ext>
            </a:extLst>
          </p:cNvPr>
          <p:cNvSpPr txBox="1"/>
          <p:nvPr/>
        </p:nvSpPr>
        <p:spPr>
          <a:xfrm>
            <a:off x="218437" y="75741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D9A6E3-5951-2145-841B-F956D0EF2F8B}"/>
              </a:ext>
            </a:extLst>
          </p:cNvPr>
          <p:cNvSpPr txBox="1"/>
          <p:nvPr/>
        </p:nvSpPr>
        <p:spPr>
          <a:xfrm>
            <a:off x="2815335" y="514817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0ADF09-9A19-F942-A6CC-94F0A73C08F9}"/>
              </a:ext>
            </a:extLst>
          </p:cNvPr>
          <p:cNvSpPr txBox="1"/>
          <p:nvPr/>
        </p:nvSpPr>
        <p:spPr>
          <a:xfrm rot="-5400000">
            <a:off x="3178401" y="86338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7EFD6-3A39-8442-9819-3F9A25BA4FF6}"/>
              </a:ext>
            </a:extLst>
          </p:cNvPr>
          <p:cNvSpPr txBox="1"/>
          <p:nvPr/>
        </p:nvSpPr>
        <p:spPr>
          <a:xfrm rot="-5400000">
            <a:off x="2862966" y="85939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0FDB46-98DC-7547-8BD0-9BB87AE64C26}"/>
              </a:ext>
            </a:extLst>
          </p:cNvPr>
          <p:cNvSpPr txBox="1"/>
          <p:nvPr/>
        </p:nvSpPr>
        <p:spPr>
          <a:xfrm rot="-5400000">
            <a:off x="2410683" y="865838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03AC8A-0F2B-FF41-90ED-725FB25CCFB7}"/>
              </a:ext>
            </a:extLst>
          </p:cNvPr>
          <p:cNvCxnSpPr>
            <a:cxnSpLocks/>
          </p:cNvCxnSpPr>
          <p:nvPr/>
        </p:nvCxnSpPr>
        <p:spPr>
          <a:xfrm>
            <a:off x="3229194" y="1114136"/>
            <a:ext cx="0" cy="500657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DA312E-4CB8-6D41-BE39-680E4E19894F}"/>
              </a:ext>
            </a:extLst>
          </p:cNvPr>
          <p:cNvCxnSpPr>
            <a:cxnSpLocks/>
          </p:cNvCxnSpPr>
          <p:nvPr/>
        </p:nvCxnSpPr>
        <p:spPr>
          <a:xfrm>
            <a:off x="1580437" y="1143636"/>
            <a:ext cx="0" cy="499182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FA2E898-C125-CC41-BBAB-7109C368D21B}"/>
              </a:ext>
            </a:extLst>
          </p:cNvPr>
          <p:cNvSpPr txBox="1"/>
          <p:nvPr/>
        </p:nvSpPr>
        <p:spPr>
          <a:xfrm rot="-5400000">
            <a:off x="2045841" y="87813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C56371-D9F0-2F47-B281-E49BE2A9B5EE}"/>
              </a:ext>
            </a:extLst>
          </p:cNvPr>
          <p:cNvSpPr txBox="1"/>
          <p:nvPr/>
        </p:nvSpPr>
        <p:spPr>
          <a:xfrm rot="-5400000">
            <a:off x="1622254" y="87414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55ADB7-129B-914C-8DEC-A1F294C5BA31}"/>
              </a:ext>
            </a:extLst>
          </p:cNvPr>
          <p:cNvSpPr txBox="1"/>
          <p:nvPr/>
        </p:nvSpPr>
        <p:spPr>
          <a:xfrm rot="-5400000">
            <a:off x="1101140" y="880588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539AE6-7AD7-B840-8D21-C979E46A44B7}"/>
              </a:ext>
            </a:extLst>
          </p:cNvPr>
          <p:cNvCxnSpPr>
            <a:cxnSpLocks/>
          </p:cNvCxnSpPr>
          <p:nvPr/>
        </p:nvCxnSpPr>
        <p:spPr>
          <a:xfrm>
            <a:off x="2047474" y="1128886"/>
            <a:ext cx="0" cy="500657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F074E0-5FF7-5D4B-8AAA-5F35B648F149}"/>
              </a:ext>
            </a:extLst>
          </p:cNvPr>
          <p:cNvCxnSpPr>
            <a:cxnSpLocks/>
          </p:cNvCxnSpPr>
          <p:nvPr/>
        </p:nvCxnSpPr>
        <p:spPr>
          <a:xfrm>
            <a:off x="6829065" y="840007"/>
            <a:ext cx="0" cy="5298118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839FE3-3498-4047-99B8-91587D2EA543}"/>
              </a:ext>
            </a:extLst>
          </p:cNvPr>
          <p:cNvCxnSpPr>
            <a:cxnSpLocks/>
          </p:cNvCxnSpPr>
          <p:nvPr/>
        </p:nvCxnSpPr>
        <p:spPr>
          <a:xfrm>
            <a:off x="5330138" y="804605"/>
            <a:ext cx="0" cy="5348270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987F1FE-3E75-5D47-8BB7-C779DEE73695}"/>
              </a:ext>
            </a:extLst>
          </p:cNvPr>
          <p:cNvSpPr txBox="1"/>
          <p:nvPr/>
        </p:nvSpPr>
        <p:spPr>
          <a:xfrm>
            <a:off x="5879927" y="560842"/>
            <a:ext cx="489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TIL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4E6110-E788-A544-AAD3-7E95C76738E8}"/>
              </a:ext>
            </a:extLst>
          </p:cNvPr>
          <p:cNvCxnSpPr>
            <a:cxnSpLocks/>
          </p:cNvCxnSpPr>
          <p:nvPr/>
        </p:nvCxnSpPr>
        <p:spPr>
          <a:xfrm>
            <a:off x="7158962" y="1146299"/>
            <a:ext cx="0" cy="499182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5B5B51F-D071-994B-8618-BE46BCA93A2F}"/>
              </a:ext>
            </a:extLst>
          </p:cNvPr>
          <p:cNvSpPr txBox="1"/>
          <p:nvPr/>
        </p:nvSpPr>
        <p:spPr>
          <a:xfrm>
            <a:off x="4487419" y="77482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715037-CE9C-C447-9844-8E5D3F694266}"/>
              </a:ext>
            </a:extLst>
          </p:cNvPr>
          <p:cNvSpPr txBox="1"/>
          <p:nvPr/>
        </p:nvSpPr>
        <p:spPr>
          <a:xfrm>
            <a:off x="7084317" y="53223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A6B8F7-FB89-5049-8C35-5A28DF939FB0}"/>
              </a:ext>
            </a:extLst>
          </p:cNvPr>
          <p:cNvSpPr txBox="1"/>
          <p:nvPr/>
        </p:nvSpPr>
        <p:spPr>
          <a:xfrm rot="-5400000">
            <a:off x="7447383" y="88079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5759C8-0B50-3A4B-A492-12CD82954BD8}"/>
              </a:ext>
            </a:extLst>
          </p:cNvPr>
          <p:cNvSpPr txBox="1"/>
          <p:nvPr/>
        </p:nvSpPr>
        <p:spPr>
          <a:xfrm rot="-5400000">
            <a:off x="7131948" y="87681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BFD654-03D7-0147-A904-BFEFFB58D7B2}"/>
              </a:ext>
            </a:extLst>
          </p:cNvPr>
          <p:cNvSpPr txBox="1"/>
          <p:nvPr/>
        </p:nvSpPr>
        <p:spPr>
          <a:xfrm rot="-5400000">
            <a:off x="6679665" y="883251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BCC831B-C219-2940-A108-9156B1376879}"/>
              </a:ext>
            </a:extLst>
          </p:cNvPr>
          <p:cNvCxnSpPr>
            <a:cxnSpLocks/>
          </p:cNvCxnSpPr>
          <p:nvPr/>
        </p:nvCxnSpPr>
        <p:spPr>
          <a:xfrm>
            <a:off x="7498176" y="1131549"/>
            <a:ext cx="0" cy="500657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C8BF01C-637B-AA4D-9F2D-90CF9A694DF8}"/>
              </a:ext>
            </a:extLst>
          </p:cNvPr>
          <p:cNvCxnSpPr>
            <a:cxnSpLocks/>
          </p:cNvCxnSpPr>
          <p:nvPr/>
        </p:nvCxnSpPr>
        <p:spPr>
          <a:xfrm>
            <a:off x="5849419" y="1161049"/>
            <a:ext cx="0" cy="499182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EA95C4E-48C9-4449-8390-4C4D4CB5D769}"/>
              </a:ext>
            </a:extLst>
          </p:cNvPr>
          <p:cNvSpPr txBox="1"/>
          <p:nvPr/>
        </p:nvSpPr>
        <p:spPr>
          <a:xfrm rot="-5400000">
            <a:off x="6314823" y="89554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EA32FC-BC98-DA4C-AC93-E714698A0CC1}"/>
              </a:ext>
            </a:extLst>
          </p:cNvPr>
          <p:cNvSpPr txBox="1"/>
          <p:nvPr/>
        </p:nvSpPr>
        <p:spPr>
          <a:xfrm rot="-5400000">
            <a:off x="5891236" y="8915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4631C7-438E-E14D-86B1-0EBA03FE7918}"/>
              </a:ext>
            </a:extLst>
          </p:cNvPr>
          <p:cNvSpPr txBox="1"/>
          <p:nvPr/>
        </p:nvSpPr>
        <p:spPr>
          <a:xfrm rot="-5400000">
            <a:off x="5370122" y="898001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475CFFF-4E06-4244-8D4E-4DCEB49E3B5D}"/>
              </a:ext>
            </a:extLst>
          </p:cNvPr>
          <p:cNvCxnSpPr>
            <a:cxnSpLocks/>
          </p:cNvCxnSpPr>
          <p:nvPr/>
        </p:nvCxnSpPr>
        <p:spPr>
          <a:xfrm>
            <a:off x="6316456" y="1146299"/>
            <a:ext cx="0" cy="500657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C196AE1-89DD-664D-AAD9-4154A4A3134F}"/>
              </a:ext>
            </a:extLst>
          </p:cNvPr>
          <p:cNvCxnSpPr>
            <a:cxnSpLocks/>
          </p:cNvCxnSpPr>
          <p:nvPr/>
        </p:nvCxnSpPr>
        <p:spPr>
          <a:xfrm>
            <a:off x="10471565" y="1761635"/>
            <a:ext cx="0" cy="3233151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3F91547-D9AC-DE40-BCB4-4DF26E7A56D1}"/>
              </a:ext>
            </a:extLst>
          </p:cNvPr>
          <p:cNvCxnSpPr>
            <a:cxnSpLocks/>
          </p:cNvCxnSpPr>
          <p:nvPr/>
        </p:nvCxnSpPr>
        <p:spPr>
          <a:xfrm>
            <a:off x="8884150" y="1726233"/>
            <a:ext cx="0" cy="3268553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4AF22B3-0032-2440-A392-EA29C337B1C6}"/>
              </a:ext>
            </a:extLst>
          </p:cNvPr>
          <p:cNvSpPr txBox="1"/>
          <p:nvPr/>
        </p:nvSpPr>
        <p:spPr>
          <a:xfrm>
            <a:off x="9542091" y="1502136"/>
            <a:ext cx="489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TIL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57B9C7-63DE-D94A-A135-B87A8530B61B}"/>
              </a:ext>
            </a:extLst>
          </p:cNvPr>
          <p:cNvCxnSpPr>
            <a:cxnSpLocks/>
          </p:cNvCxnSpPr>
          <p:nvPr/>
        </p:nvCxnSpPr>
        <p:spPr>
          <a:xfrm>
            <a:off x="10821126" y="2067927"/>
            <a:ext cx="0" cy="2926859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702860D-4A3E-F343-B043-059E3B43DE0C}"/>
              </a:ext>
            </a:extLst>
          </p:cNvPr>
          <p:cNvSpPr txBox="1"/>
          <p:nvPr/>
        </p:nvSpPr>
        <p:spPr>
          <a:xfrm>
            <a:off x="8149583" y="1716120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12D8BA-78B3-7B45-ABEB-F3EC66705C0E}"/>
              </a:ext>
            </a:extLst>
          </p:cNvPr>
          <p:cNvSpPr txBox="1"/>
          <p:nvPr/>
        </p:nvSpPr>
        <p:spPr>
          <a:xfrm>
            <a:off x="10746481" y="147352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610FB8-3F6D-B344-8459-C36EE6056F79}"/>
              </a:ext>
            </a:extLst>
          </p:cNvPr>
          <p:cNvSpPr txBox="1"/>
          <p:nvPr/>
        </p:nvSpPr>
        <p:spPr>
          <a:xfrm rot="-5400000">
            <a:off x="11109547" y="182209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8470A9-E996-0149-8A95-A84D3E031AD2}"/>
              </a:ext>
            </a:extLst>
          </p:cNvPr>
          <p:cNvSpPr txBox="1"/>
          <p:nvPr/>
        </p:nvSpPr>
        <p:spPr>
          <a:xfrm rot="-5400000">
            <a:off x="10794112" y="181810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60A1BC-D5A9-4245-8920-4F9812261713}"/>
              </a:ext>
            </a:extLst>
          </p:cNvPr>
          <p:cNvSpPr txBox="1"/>
          <p:nvPr/>
        </p:nvSpPr>
        <p:spPr>
          <a:xfrm rot="-5400000">
            <a:off x="10341829" y="182454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06D1C1-2684-8E44-9A56-BCCE0DFB65F1}"/>
              </a:ext>
            </a:extLst>
          </p:cNvPr>
          <p:cNvCxnSpPr>
            <a:cxnSpLocks/>
          </p:cNvCxnSpPr>
          <p:nvPr/>
        </p:nvCxnSpPr>
        <p:spPr>
          <a:xfrm>
            <a:off x="11160340" y="2053177"/>
            <a:ext cx="17691" cy="2926859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5BA8D1D-ADA5-C247-9451-5ED3CE335331}"/>
              </a:ext>
            </a:extLst>
          </p:cNvPr>
          <p:cNvCxnSpPr>
            <a:cxnSpLocks/>
          </p:cNvCxnSpPr>
          <p:nvPr/>
        </p:nvCxnSpPr>
        <p:spPr>
          <a:xfrm>
            <a:off x="9403431" y="2082677"/>
            <a:ext cx="0" cy="2912109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1C0EEF5-EB98-924D-BB1D-00FCB419992D}"/>
              </a:ext>
            </a:extLst>
          </p:cNvPr>
          <p:cNvSpPr txBox="1"/>
          <p:nvPr/>
        </p:nvSpPr>
        <p:spPr>
          <a:xfrm rot="-5400000">
            <a:off x="9976987" y="183684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508371-8E5B-1D41-AAA6-985053E7B859}"/>
              </a:ext>
            </a:extLst>
          </p:cNvPr>
          <p:cNvSpPr txBox="1"/>
          <p:nvPr/>
        </p:nvSpPr>
        <p:spPr>
          <a:xfrm rot="-5400000">
            <a:off x="9504240" y="183285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B57CD6-4941-D347-9F87-4B9EB969B5A7}"/>
              </a:ext>
            </a:extLst>
          </p:cNvPr>
          <p:cNvSpPr txBox="1"/>
          <p:nvPr/>
        </p:nvSpPr>
        <p:spPr>
          <a:xfrm rot="-5400000">
            <a:off x="8933966" y="183929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AD9FAD6-43AD-7A4F-82CA-A43BA968771F}"/>
              </a:ext>
            </a:extLst>
          </p:cNvPr>
          <p:cNvCxnSpPr>
            <a:cxnSpLocks/>
          </p:cNvCxnSpPr>
          <p:nvPr/>
        </p:nvCxnSpPr>
        <p:spPr>
          <a:xfrm>
            <a:off x="9949124" y="2067927"/>
            <a:ext cx="0" cy="2926859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09192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49C56-293B-264D-A71B-A4C31A51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508" y="87706"/>
            <a:ext cx="10515600" cy="83385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Some Good performing DMR from the 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1D3977-F6D0-AE4A-8522-54705E045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285" y="1306887"/>
            <a:ext cx="1945941" cy="2772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E04351-21B0-F540-AD1D-AEE11303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41" y="4290967"/>
            <a:ext cx="2067023" cy="2123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DBFABE-31ED-794A-B3F8-165116F09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88" y="4290968"/>
            <a:ext cx="2067023" cy="2123654"/>
          </a:xfrm>
          <a:prstGeom prst="rect">
            <a:avLst/>
          </a:prstGeom>
        </p:spPr>
      </p:pic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F693FC5-C5FF-1B44-9693-C05169EC4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8524" y="2317580"/>
            <a:ext cx="7280239" cy="36481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EB62B2-427C-204F-8F0A-E5B2CBA65970}"/>
              </a:ext>
            </a:extLst>
          </p:cNvPr>
          <p:cNvSpPr txBox="1"/>
          <p:nvPr/>
        </p:nvSpPr>
        <p:spPr>
          <a:xfrm rot="-5400000">
            <a:off x="651442" y="1865634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729E2-0C06-C349-8A01-125B42B59D10}"/>
              </a:ext>
            </a:extLst>
          </p:cNvPr>
          <p:cNvSpPr txBox="1"/>
          <p:nvPr/>
        </p:nvSpPr>
        <p:spPr>
          <a:xfrm>
            <a:off x="2486723" y="195523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BBAAB1-542C-8D4F-8D6B-34AC1339EED7}"/>
              </a:ext>
            </a:extLst>
          </p:cNvPr>
          <p:cNvSpPr txBox="1"/>
          <p:nvPr/>
        </p:nvSpPr>
        <p:spPr>
          <a:xfrm>
            <a:off x="1593600" y="195523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E10B9F-9204-554F-81AC-0B1427DE2D14}"/>
              </a:ext>
            </a:extLst>
          </p:cNvPr>
          <p:cNvCxnSpPr/>
          <p:nvPr/>
        </p:nvCxnSpPr>
        <p:spPr>
          <a:xfrm>
            <a:off x="1196535" y="223222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276AFE-740C-E344-A290-FA7E5FDC81CD}"/>
              </a:ext>
            </a:extLst>
          </p:cNvPr>
          <p:cNvCxnSpPr/>
          <p:nvPr/>
        </p:nvCxnSpPr>
        <p:spPr>
          <a:xfrm>
            <a:off x="2312497" y="222731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91790F-F494-F64E-81BE-F2A64B97BCCA}"/>
              </a:ext>
            </a:extLst>
          </p:cNvPr>
          <p:cNvCxnSpPr>
            <a:cxnSpLocks/>
          </p:cNvCxnSpPr>
          <p:nvPr/>
        </p:nvCxnSpPr>
        <p:spPr>
          <a:xfrm>
            <a:off x="3045001" y="1042519"/>
            <a:ext cx="0" cy="4264416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244C4B-CD83-E143-B7E0-95264B9E9114}"/>
              </a:ext>
            </a:extLst>
          </p:cNvPr>
          <p:cNvCxnSpPr/>
          <p:nvPr/>
        </p:nvCxnSpPr>
        <p:spPr>
          <a:xfrm>
            <a:off x="3433377" y="2178151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48EA1B-0EEF-2845-ABF2-03B3815E2604}"/>
              </a:ext>
            </a:extLst>
          </p:cNvPr>
          <p:cNvCxnSpPr/>
          <p:nvPr/>
        </p:nvCxnSpPr>
        <p:spPr>
          <a:xfrm>
            <a:off x="3821750" y="219290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C323F3-7608-0D4B-8EA3-2941D5494207}"/>
              </a:ext>
            </a:extLst>
          </p:cNvPr>
          <p:cNvCxnSpPr/>
          <p:nvPr/>
        </p:nvCxnSpPr>
        <p:spPr>
          <a:xfrm>
            <a:off x="4200292" y="216832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9F45BC-A074-4B4F-8E07-507D65E5083A}"/>
              </a:ext>
            </a:extLst>
          </p:cNvPr>
          <p:cNvCxnSpPr/>
          <p:nvPr/>
        </p:nvCxnSpPr>
        <p:spPr>
          <a:xfrm>
            <a:off x="4578835" y="218306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A5D55E-D1E9-704E-ACD7-13D7A66CD8A3}"/>
              </a:ext>
            </a:extLst>
          </p:cNvPr>
          <p:cNvCxnSpPr/>
          <p:nvPr/>
        </p:nvCxnSpPr>
        <p:spPr>
          <a:xfrm>
            <a:off x="4957379" y="218798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BCEC16-6FB9-9841-8768-44C4F1652C48}"/>
              </a:ext>
            </a:extLst>
          </p:cNvPr>
          <p:cNvCxnSpPr/>
          <p:nvPr/>
        </p:nvCxnSpPr>
        <p:spPr>
          <a:xfrm>
            <a:off x="4957379" y="220765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EF118A-00ED-D245-8CD4-04B655B513CB}"/>
              </a:ext>
            </a:extLst>
          </p:cNvPr>
          <p:cNvCxnSpPr/>
          <p:nvPr/>
        </p:nvCxnSpPr>
        <p:spPr>
          <a:xfrm>
            <a:off x="5326086" y="218307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D426FAA-6919-D841-BFF4-71E01CD1C041}"/>
              </a:ext>
            </a:extLst>
          </p:cNvPr>
          <p:cNvSpPr txBox="1"/>
          <p:nvPr/>
        </p:nvSpPr>
        <p:spPr>
          <a:xfrm>
            <a:off x="2972548" y="195608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A50524-97EB-C143-8C8A-8BACD5EACF95}"/>
              </a:ext>
            </a:extLst>
          </p:cNvPr>
          <p:cNvSpPr txBox="1"/>
          <p:nvPr/>
        </p:nvSpPr>
        <p:spPr>
          <a:xfrm>
            <a:off x="3390419" y="194133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D0B6B4-04C6-7647-B19E-6F0173DE8F23}"/>
              </a:ext>
            </a:extLst>
          </p:cNvPr>
          <p:cNvSpPr txBox="1"/>
          <p:nvPr/>
        </p:nvSpPr>
        <p:spPr>
          <a:xfrm>
            <a:off x="3808288" y="193641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59E82B-30E2-D944-84BD-DF3044B29EEE}"/>
              </a:ext>
            </a:extLst>
          </p:cNvPr>
          <p:cNvSpPr txBox="1"/>
          <p:nvPr/>
        </p:nvSpPr>
        <p:spPr>
          <a:xfrm>
            <a:off x="4167168" y="193150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CBB997-8EAB-1C45-95CE-FABA7515139E}"/>
              </a:ext>
            </a:extLst>
          </p:cNvPr>
          <p:cNvSpPr txBox="1"/>
          <p:nvPr/>
        </p:nvSpPr>
        <p:spPr>
          <a:xfrm>
            <a:off x="4545711" y="193641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016865-9CC0-D04C-8ECD-A277B15219DB}"/>
              </a:ext>
            </a:extLst>
          </p:cNvPr>
          <p:cNvSpPr txBox="1"/>
          <p:nvPr/>
        </p:nvSpPr>
        <p:spPr>
          <a:xfrm>
            <a:off x="4953517" y="194133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B6207E-FC64-694A-8B7E-C0807DD9D402}"/>
              </a:ext>
            </a:extLst>
          </p:cNvPr>
          <p:cNvSpPr txBox="1"/>
          <p:nvPr/>
        </p:nvSpPr>
        <p:spPr>
          <a:xfrm>
            <a:off x="5427461" y="1941331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2FE223-9AEC-3747-97DD-57FAB0851DD7}"/>
              </a:ext>
            </a:extLst>
          </p:cNvPr>
          <p:cNvSpPr txBox="1"/>
          <p:nvPr/>
        </p:nvSpPr>
        <p:spPr>
          <a:xfrm>
            <a:off x="1341858" y="112222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ED0530-6830-894E-B5CE-4DF26949CC03}"/>
              </a:ext>
            </a:extLst>
          </p:cNvPr>
          <p:cNvSpPr txBox="1"/>
          <p:nvPr/>
        </p:nvSpPr>
        <p:spPr>
          <a:xfrm>
            <a:off x="4623116" y="103997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F69BB9-1AD1-AC4D-8BEB-1F46FA23D874}"/>
              </a:ext>
            </a:extLst>
          </p:cNvPr>
          <p:cNvSpPr/>
          <p:nvPr/>
        </p:nvSpPr>
        <p:spPr>
          <a:xfrm>
            <a:off x="9994988" y="4290967"/>
            <a:ext cx="2067023" cy="2123653"/>
          </a:xfrm>
          <a:prstGeom prst="rect">
            <a:avLst/>
          </a:prstGeom>
          <a:solidFill>
            <a:schemeClr val="bg1">
              <a:alpha val="0"/>
            </a:schemeClr>
          </a:solidFill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6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99D2F0-0276-C341-9621-69103632E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7239" y="1010394"/>
            <a:ext cx="11005894" cy="54709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55AD8-6D05-4F4C-84E8-8014314F5E45}"/>
              </a:ext>
            </a:extLst>
          </p:cNvPr>
          <p:cNvSpPr txBox="1"/>
          <p:nvPr/>
        </p:nvSpPr>
        <p:spPr>
          <a:xfrm rot="-5400000">
            <a:off x="-784454" y="350713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Read counting</a:t>
            </a:r>
          </a:p>
        </p:txBody>
      </p:sp>
    </p:spTree>
    <p:extLst>
      <p:ext uri="{BB962C8B-B14F-4D97-AF65-F5344CB8AC3E}">
        <p14:creationId xmlns:p14="http://schemas.microsoft.com/office/powerpoint/2010/main" val="286064758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059700A4-3EC7-A34B-893E-8A2DEA637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170" y="2211348"/>
            <a:ext cx="7240901" cy="36204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AF3DF-60F4-214C-942B-2832D4A3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722" y="1053397"/>
            <a:ext cx="2032000" cy="326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0989CF-A117-6C4F-920B-5D4F76237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536" y="4290967"/>
            <a:ext cx="2230399" cy="22915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64EC05-0AB3-AB44-99FD-239D676A6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905" y="4290967"/>
            <a:ext cx="2067023" cy="21236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0A9650-EEF8-5145-A9A3-DA6D811DB58A}"/>
              </a:ext>
            </a:extLst>
          </p:cNvPr>
          <p:cNvSpPr txBox="1"/>
          <p:nvPr/>
        </p:nvSpPr>
        <p:spPr>
          <a:xfrm rot="-5400000">
            <a:off x="690770" y="1796810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3DC03-E30B-E74C-9AAD-98AF8B2C7CAD}"/>
              </a:ext>
            </a:extLst>
          </p:cNvPr>
          <p:cNvSpPr txBox="1"/>
          <p:nvPr/>
        </p:nvSpPr>
        <p:spPr>
          <a:xfrm>
            <a:off x="2526051" y="188640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035D10-8E58-4146-A5E6-3FDD762FD37A}"/>
              </a:ext>
            </a:extLst>
          </p:cNvPr>
          <p:cNvSpPr txBox="1"/>
          <p:nvPr/>
        </p:nvSpPr>
        <p:spPr>
          <a:xfrm>
            <a:off x="1632928" y="1886406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605771-192A-4A4D-A707-670C1C0F58A7}"/>
              </a:ext>
            </a:extLst>
          </p:cNvPr>
          <p:cNvCxnSpPr/>
          <p:nvPr/>
        </p:nvCxnSpPr>
        <p:spPr>
          <a:xfrm>
            <a:off x="1235863" y="2163405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2946B3-C13A-BB46-8D79-343F82E5449E}"/>
              </a:ext>
            </a:extLst>
          </p:cNvPr>
          <p:cNvCxnSpPr/>
          <p:nvPr/>
        </p:nvCxnSpPr>
        <p:spPr>
          <a:xfrm>
            <a:off x="2351825" y="215848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027D95-E27F-B44F-996F-2B9B35C465F8}"/>
              </a:ext>
            </a:extLst>
          </p:cNvPr>
          <p:cNvCxnSpPr>
            <a:cxnSpLocks/>
          </p:cNvCxnSpPr>
          <p:nvPr/>
        </p:nvCxnSpPr>
        <p:spPr>
          <a:xfrm>
            <a:off x="3084329" y="973695"/>
            <a:ext cx="0" cy="4264416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33412B-6A43-4B4D-958F-FB2368BE8F07}"/>
              </a:ext>
            </a:extLst>
          </p:cNvPr>
          <p:cNvCxnSpPr/>
          <p:nvPr/>
        </p:nvCxnSpPr>
        <p:spPr>
          <a:xfrm>
            <a:off x="3472705" y="2109327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9604-E389-4941-B227-CAD120F6D25A}"/>
              </a:ext>
            </a:extLst>
          </p:cNvPr>
          <p:cNvCxnSpPr/>
          <p:nvPr/>
        </p:nvCxnSpPr>
        <p:spPr>
          <a:xfrm>
            <a:off x="3861078" y="212407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09CB7D-E65C-454F-9E8C-80CA1E09F6AC}"/>
              </a:ext>
            </a:extLst>
          </p:cNvPr>
          <p:cNvCxnSpPr/>
          <p:nvPr/>
        </p:nvCxnSpPr>
        <p:spPr>
          <a:xfrm>
            <a:off x="4239620" y="2099496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1B26EB-3B21-9E40-B5F1-6BA195AA202A}"/>
              </a:ext>
            </a:extLst>
          </p:cNvPr>
          <p:cNvCxnSpPr/>
          <p:nvPr/>
        </p:nvCxnSpPr>
        <p:spPr>
          <a:xfrm>
            <a:off x="4618163" y="2114245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9120E6-DAE7-7945-AD73-1484029BFB58}"/>
              </a:ext>
            </a:extLst>
          </p:cNvPr>
          <p:cNvCxnSpPr/>
          <p:nvPr/>
        </p:nvCxnSpPr>
        <p:spPr>
          <a:xfrm>
            <a:off x="4996707" y="2138828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F936CB-16A3-244F-9BDC-74D32D8A4C97}"/>
              </a:ext>
            </a:extLst>
          </p:cNvPr>
          <p:cNvCxnSpPr/>
          <p:nvPr/>
        </p:nvCxnSpPr>
        <p:spPr>
          <a:xfrm>
            <a:off x="5365414" y="2114246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2E182B-4DAB-BF46-A803-EAB96FB5939C}"/>
              </a:ext>
            </a:extLst>
          </p:cNvPr>
          <p:cNvSpPr txBox="1"/>
          <p:nvPr/>
        </p:nvSpPr>
        <p:spPr>
          <a:xfrm>
            <a:off x="3011876" y="188725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7CF8F-71DC-584E-A454-6414476652A4}"/>
              </a:ext>
            </a:extLst>
          </p:cNvPr>
          <p:cNvSpPr txBox="1"/>
          <p:nvPr/>
        </p:nvSpPr>
        <p:spPr>
          <a:xfrm>
            <a:off x="3429747" y="187250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7BDD5C-0F0E-2140-8D5C-BA7D102B578A}"/>
              </a:ext>
            </a:extLst>
          </p:cNvPr>
          <p:cNvSpPr txBox="1"/>
          <p:nvPr/>
        </p:nvSpPr>
        <p:spPr>
          <a:xfrm>
            <a:off x="3847616" y="186759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252D3D-9E38-8647-8B7A-DBB1680740F7}"/>
              </a:ext>
            </a:extLst>
          </p:cNvPr>
          <p:cNvSpPr txBox="1"/>
          <p:nvPr/>
        </p:nvSpPr>
        <p:spPr>
          <a:xfrm>
            <a:off x="4206496" y="1862676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610117-7BD3-3748-90CF-E08B2E8F5FE2}"/>
              </a:ext>
            </a:extLst>
          </p:cNvPr>
          <p:cNvSpPr txBox="1"/>
          <p:nvPr/>
        </p:nvSpPr>
        <p:spPr>
          <a:xfrm>
            <a:off x="4585039" y="186759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FE20ED-608A-4944-838E-B76603994674}"/>
              </a:ext>
            </a:extLst>
          </p:cNvPr>
          <p:cNvSpPr txBox="1"/>
          <p:nvPr/>
        </p:nvSpPr>
        <p:spPr>
          <a:xfrm>
            <a:off x="4992845" y="187250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9D02A5-E87B-5B43-A7D6-594D76EDBF73}"/>
              </a:ext>
            </a:extLst>
          </p:cNvPr>
          <p:cNvSpPr txBox="1"/>
          <p:nvPr/>
        </p:nvSpPr>
        <p:spPr>
          <a:xfrm>
            <a:off x="1381186" y="105339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D210DD-57C5-674F-A7AB-8F4CCF0563E2}"/>
              </a:ext>
            </a:extLst>
          </p:cNvPr>
          <p:cNvSpPr txBox="1"/>
          <p:nvPr/>
        </p:nvSpPr>
        <p:spPr>
          <a:xfrm>
            <a:off x="4662444" y="97115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68957FF-1368-2A43-975E-AD4E16F4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508" y="87706"/>
            <a:ext cx="10515600" cy="83385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Some Good performing DMR from the dashboard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F419B6-CD34-D844-91EE-45C242FB9063}"/>
              </a:ext>
            </a:extLst>
          </p:cNvPr>
          <p:cNvSpPr txBox="1"/>
          <p:nvPr/>
        </p:nvSpPr>
        <p:spPr>
          <a:xfrm>
            <a:off x="5427461" y="1867189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</p:spTree>
    <p:extLst>
      <p:ext uri="{BB962C8B-B14F-4D97-AF65-F5344CB8AC3E}">
        <p14:creationId xmlns:p14="http://schemas.microsoft.com/office/powerpoint/2010/main" val="422298904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6BA473-EE91-1F4A-B74D-33BC740C3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780" y="2221009"/>
            <a:ext cx="7337126" cy="36928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849191-7CD5-8E48-A08E-AA769947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674" y="985883"/>
            <a:ext cx="1905000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0CC40-D26F-1840-A7C8-B32EC80A7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371" y="4290967"/>
            <a:ext cx="2177551" cy="2237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31140B-762A-3147-99F4-7B2315F31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905" y="4290967"/>
            <a:ext cx="2067023" cy="2123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C4304-5D2A-6942-B756-920C4B47D2B2}"/>
              </a:ext>
            </a:extLst>
          </p:cNvPr>
          <p:cNvSpPr txBox="1"/>
          <p:nvPr/>
        </p:nvSpPr>
        <p:spPr>
          <a:xfrm rot="-5400000">
            <a:off x="651442" y="1865634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8FB59-2EE0-2E4B-9F18-AECBA447DC8A}"/>
              </a:ext>
            </a:extLst>
          </p:cNvPr>
          <p:cNvSpPr txBox="1"/>
          <p:nvPr/>
        </p:nvSpPr>
        <p:spPr>
          <a:xfrm>
            <a:off x="2486723" y="195523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7CA6BC-37F1-9142-9ACC-49EF5E25C160}"/>
              </a:ext>
            </a:extLst>
          </p:cNvPr>
          <p:cNvSpPr txBox="1"/>
          <p:nvPr/>
        </p:nvSpPr>
        <p:spPr>
          <a:xfrm>
            <a:off x="1593600" y="195523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01328C-41B2-9646-ADC5-9D19AFB4BDBE}"/>
              </a:ext>
            </a:extLst>
          </p:cNvPr>
          <p:cNvCxnSpPr/>
          <p:nvPr/>
        </p:nvCxnSpPr>
        <p:spPr>
          <a:xfrm>
            <a:off x="1196535" y="223222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2FE18E-064C-8B4F-A721-F8CBAB549ABB}"/>
              </a:ext>
            </a:extLst>
          </p:cNvPr>
          <p:cNvCxnSpPr/>
          <p:nvPr/>
        </p:nvCxnSpPr>
        <p:spPr>
          <a:xfrm>
            <a:off x="2312497" y="222731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30F75F-FDD5-FE47-95F1-1B7B34D0094D}"/>
              </a:ext>
            </a:extLst>
          </p:cNvPr>
          <p:cNvCxnSpPr>
            <a:cxnSpLocks/>
          </p:cNvCxnSpPr>
          <p:nvPr/>
        </p:nvCxnSpPr>
        <p:spPr>
          <a:xfrm>
            <a:off x="3045001" y="1042519"/>
            <a:ext cx="0" cy="4264416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BAE6C-B429-F74B-9910-D6CD01B572BB}"/>
              </a:ext>
            </a:extLst>
          </p:cNvPr>
          <p:cNvCxnSpPr/>
          <p:nvPr/>
        </p:nvCxnSpPr>
        <p:spPr>
          <a:xfrm>
            <a:off x="3433377" y="2178151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70CA23-A8D1-F842-AA1C-86BCCE881749}"/>
              </a:ext>
            </a:extLst>
          </p:cNvPr>
          <p:cNvCxnSpPr/>
          <p:nvPr/>
        </p:nvCxnSpPr>
        <p:spPr>
          <a:xfrm>
            <a:off x="3821750" y="219290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54A3B3-1F6D-AD4A-BFD3-7FBE7DFD9121}"/>
              </a:ext>
            </a:extLst>
          </p:cNvPr>
          <p:cNvCxnSpPr/>
          <p:nvPr/>
        </p:nvCxnSpPr>
        <p:spPr>
          <a:xfrm>
            <a:off x="4200292" y="216832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62E1EB-A365-E748-855A-3F9F4425F089}"/>
              </a:ext>
            </a:extLst>
          </p:cNvPr>
          <p:cNvCxnSpPr/>
          <p:nvPr/>
        </p:nvCxnSpPr>
        <p:spPr>
          <a:xfrm>
            <a:off x="4578835" y="218306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BC4F39-AD57-1342-806F-25E5BE6430D0}"/>
              </a:ext>
            </a:extLst>
          </p:cNvPr>
          <p:cNvCxnSpPr/>
          <p:nvPr/>
        </p:nvCxnSpPr>
        <p:spPr>
          <a:xfrm>
            <a:off x="4957379" y="220765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DA4995-0AC3-594E-9510-18687D2DC25E}"/>
              </a:ext>
            </a:extLst>
          </p:cNvPr>
          <p:cNvCxnSpPr/>
          <p:nvPr/>
        </p:nvCxnSpPr>
        <p:spPr>
          <a:xfrm>
            <a:off x="5326086" y="218307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ED6613-B313-1846-9A31-FFB98854C258}"/>
              </a:ext>
            </a:extLst>
          </p:cNvPr>
          <p:cNvSpPr txBox="1"/>
          <p:nvPr/>
        </p:nvSpPr>
        <p:spPr>
          <a:xfrm>
            <a:off x="2972548" y="195608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B7B317-DBB7-1247-8DF3-C875C1E14676}"/>
              </a:ext>
            </a:extLst>
          </p:cNvPr>
          <p:cNvSpPr txBox="1"/>
          <p:nvPr/>
        </p:nvSpPr>
        <p:spPr>
          <a:xfrm>
            <a:off x="3390419" y="194133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585670-47E7-6E44-8B67-92033D4C0B69}"/>
              </a:ext>
            </a:extLst>
          </p:cNvPr>
          <p:cNvSpPr txBox="1"/>
          <p:nvPr/>
        </p:nvSpPr>
        <p:spPr>
          <a:xfrm>
            <a:off x="3808288" y="193641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8F1F87-3CBB-3242-BCC6-2646D0039F83}"/>
              </a:ext>
            </a:extLst>
          </p:cNvPr>
          <p:cNvSpPr txBox="1"/>
          <p:nvPr/>
        </p:nvSpPr>
        <p:spPr>
          <a:xfrm>
            <a:off x="4167168" y="193150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449F11-3F20-844C-B121-21590E102445}"/>
              </a:ext>
            </a:extLst>
          </p:cNvPr>
          <p:cNvSpPr txBox="1"/>
          <p:nvPr/>
        </p:nvSpPr>
        <p:spPr>
          <a:xfrm>
            <a:off x="4545711" y="193641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84A53C-7A07-5E4D-87EE-54707B7D4F9D}"/>
              </a:ext>
            </a:extLst>
          </p:cNvPr>
          <p:cNvSpPr txBox="1"/>
          <p:nvPr/>
        </p:nvSpPr>
        <p:spPr>
          <a:xfrm>
            <a:off x="4953517" y="194133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32E0D6-806B-4549-86D2-E604523E8F98}"/>
              </a:ext>
            </a:extLst>
          </p:cNvPr>
          <p:cNvSpPr txBox="1"/>
          <p:nvPr/>
        </p:nvSpPr>
        <p:spPr>
          <a:xfrm>
            <a:off x="1341858" y="112222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D6DAD7-4FE4-EE4B-9DED-1D20E0598370}"/>
              </a:ext>
            </a:extLst>
          </p:cNvPr>
          <p:cNvSpPr txBox="1"/>
          <p:nvPr/>
        </p:nvSpPr>
        <p:spPr>
          <a:xfrm>
            <a:off x="4623116" y="103997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E8EC37C-8BB0-374F-9A20-2738DC3A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508" y="87706"/>
            <a:ext cx="10515600" cy="83385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Some Good performing DMR from the dashboard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D9F18C-84C3-FE49-98D0-CE872975EE9B}"/>
              </a:ext>
            </a:extLst>
          </p:cNvPr>
          <p:cNvSpPr txBox="1"/>
          <p:nvPr/>
        </p:nvSpPr>
        <p:spPr>
          <a:xfrm>
            <a:off x="5427461" y="1941331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</p:spTree>
    <p:extLst>
      <p:ext uri="{BB962C8B-B14F-4D97-AF65-F5344CB8AC3E}">
        <p14:creationId xmlns:p14="http://schemas.microsoft.com/office/powerpoint/2010/main" val="369057747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94611458-636A-0E46-901B-4577EE076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251" y="2230502"/>
            <a:ext cx="7484521" cy="379171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040934-8AD8-8446-B571-5B634AD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210" y="1229017"/>
            <a:ext cx="2032000" cy="30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A3D133-987F-8D49-AD96-7145733A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384" y="4267385"/>
            <a:ext cx="2067023" cy="2123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668949-368F-F740-BD86-D350D79AB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948" y="4267385"/>
            <a:ext cx="2067023" cy="21236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154DFA-5F21-C94F-8C56-12D79E50C81B}"/>
              </a:ext>
            </a:extLst>
          </p:cNvPr>
          <p:cNvSpPr txBox="1"/>
          <p:nvPr/>
        </p:nvSpPr>
        <p:spPr>
          <a:xfrm rot="-5400000">
            <a:off x="651442" y="1865634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86577-39CA-8E4A-ADF0-84F9B3A5B1C0}"/>
              </a:ext>
            </a:extLst>
          </p:cNvPr>
          <p:cNvSpPr txBox="1"/>
          <p:nvPr/>
        </p:nvSpPr>
        <p:spPr>
          <a:xfrm>
            <a:off x="2486723" y="195523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BA098F-EAEC-E546-9CB3-F61CFA891CE3}"/>
              </a:ext>
            </a:extLst>
          </p:cNvPr>
          <p:cNvSpPr txBox="1"/>
          <p:nvPr/>
        </p:nvSpPr>
        <p:spPr>
          <a:xfrm>
            <a:off x="1593600" y="195523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579C04-74FE-C843-8753-5C474C6876BE}"/>
              </a:ext>
            </a:extLst>
          </p:cNvPr>
          <p:cNvCxnSpPr/>
          <p:nvPr/>
        </p:nvCxnSpPr>
        <p:spPr>
          <a:xfrm>
            <a:off x="1186703" y="223222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DAAA67-8B42-5046-9902-A8C77B043CCF}"/>
              </a:ext>
            </a:extLst>
          </p:cNvPr>
          <p:cNvCxnSpPr/>
          <p:nvPr/>
        </p:nvCxnSpPr>
        <p:spPr>
          <a:xfrm>
            <a:off x="2322329" y="222731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994DF6-56EF-7C49-9798-1ABB6358E1AA}"/>
              </a:ext>
            </a:extLst>
          </p:cNvPr>
          <p:cNvCxnSpPr>
            <a:cxnSpLocks/>
          </p:cNvCxnSpPr>
          <p:nvPr/>
        </p:nvCxnSpPr>
        <p:spPr>
          <a:xfrm>
            <a:off x="3094161" y="1042519"/>
            <a:ext cx="0" cy="4264416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C6BE04-E58F-BA4C-A013-788D4AA1D506}"/>
              </a:ext>
            </a:extLst>
          </p:cNvPr>
          <p:cNvCxnSpPr/>
          <p:nvPr/>
        </p:nvCxnSpPr>
        <p:spPr>
          <a:xfrm>
            <a:off x="3482537" y="2178151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A28537-D76A-504C-9B2A-C968DD41BE18}"/>
              </a:ext>
            </a:extLst>
          </p:cNvPr>
          <p:cNvCxnSpPr/>
          <p:nvPr/>
        </p:nvCxnSpPr>
        <p:spPr>
          <a:xfrm>
            <a:off x="3890574" y="219290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A6F767-6536-3145-B92A-2F033EBE2A30}"/>
              </a:ext>
            </a:extLst>
          </p:cNvPr>
          <p:cNvCxnSpPr/>
          <p:nvPr/>
        </p:nvCxnSpPr>
        <p:spPr>
          <a:xfrm>
            <a:off x="4269116" y="216832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A90C8E-0634-6F42-9352-9578D922C0CE}"/>
              </a:ext>
            </a:extLst>
          </p:cNvPr>
          <p:cNvCxnSpPr/>
          <p:nvPr/>
        </p:nvCxnSpPr>
        <p:spPr>
          <a:xfrm>
            <a:off x="4647659" y="218306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3F5627-A4F6-7149-B6E5-CE40BE7708DB}"/>
              </a:ext>
            </a:extLst>
          </p:cNvPr>
          <p:cNvCxnSpPr/>
          <p:nvPr/>
        </p:nvCxnSpPr>
        <p:spPr>
          <a:xfrm>
            <a:off x="5026203" y="220765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3FEE8C-D765-A543-BD00-3B46830F87CB}"/>
              </a:ext>
            </a:extLst>
          </p:cNvPr>
          <p:cNvCxnSpPr/>
          <p:nvPr/>
        </p:nvCxnSpPr>
        <p:spPr>
          <a:xfrm>
            <a:off x="5424406" y="218307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F56DAC5-17E3-C94E-AD00-9D0E506C00F6}"/>
              </a:ext>
            </a:extLst>
          </p:cNvPr>
          <p:cNvSpPr txBox="1"/>
          <p:nvPr/>
        </p:nvSpPr>
        <p:spPr>
          <a:xfrm>
            <a:off x="3031540" y="195608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38F5E6-24D7-464C-914F-3510EF3BA507}"/>
              </a:ext>
            </a:extLst>
          </p:cNvPr>
          <p:cNvSpPr txBox="1"/>
          <p:nvPr/>
        </p:nvSpPr>
        <p:spPr>
          <a:xfrm>
            <a:off x="3459243" y="194133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3C97F2-2FEA-684D-9B3D-E9F66172D682}"/>
              </a:ext>
            </a:extLst>
          </p:cNvPr>
          <p:cNvSpPr txBox="1"/>
          <p:nvPr/>
        </p:nvSpPr>
        <p:spPr>
          <a:xfrm>
            <a:off x="3877112" y="193641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97CA2B-5F74-E145-9CF2-9783E604C1B6}"/>
              </a:ext>
            </a:extLst>
          </p:cNvPr>
          <p:cNvSpPr txBox="1"/>
          <p:nvPr/>
        </p:nvSpPr>
        <p:spPr>
          <a:xfrm>
            <a:off x="4235992" y="193150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B79B80-2DAF-C04D-8CCE-E7F721026409}"/>
              </a:ext>
            </a:extLst>
          </p:cNvPr>
          <p:cNvSpPr txBox="1"/>
          <p:nvPr/>
        </p:nvSpPr>
        <p:spPr>
          <a:xfrm>
            <a:off x="4614535" y="193641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56A10B-DE71-5F4E-8C50-5D26017D5608}"/>
              </a:ext>
            </a:extLst>
          </p:cNvPr>
          <p:cNvSpPr txBox="1"/>
          <p:nvPr/>
        </p:nvSpPr>
        <p:spPr>
          <a:xfrm>
            <a:off x="5022341" y="194133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68630A-C6FC-2C46-B485-C2D9F6CBDD59}"/>
              </a:ext>
            </a:extLst>
          </p:cNvPr>
          <p:cNvSpPr txBox="1"/>
          <p:nvPr/>
        </p:nvSpPr>
        <p:spPr>
          <a:xfrm>
            <a:off x="1341858" y="112222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3D8009-484A-2042-BA5C-85452B399EFA}"/>
              </a:ext>
            </a:extLst>
          </p:cNvPr>
          <p:cNvSpPr txBox="1"/>
          <p:nvPr/>
        </p:nvSpPr>
        <p:spPr>
          <a:xfrm>
            <a:off x="4623116" y="103997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30F8D6F-871E-B044-AAFB-65B0E2C5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508" y="87706"/>
            <a:ext cx="10515600" cy="83385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Some Good performing DMR from the dashboard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D84E01-5EEE-274A-92F9-F3D2CBE12736}"/>
              </a:ext>
            </a:extLst>
          </p:cNvPr>
          <p:cNvSpPr txBox="1"/>
          <p:nvPr/>
        </p:nvSpPr>
        <p:spPr>
          <a:xfrm>
            <a:off x="5427461" y="1941331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</p:spTree>
    <p:extLst>
      <p:ext uri="{BB962C8B-B14F-4D97-AF65-F5344CB8AC3E}">
        <p14:creationId xmlns:p14="http://schemas.microsoft.com/office/powerpoint/2010/main" val="379252357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BFF74D1F-6FFF-A64D-BD83-C0CFBDF57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117" y="2282447"/>
            <a:ext cx="7223760" cy="33328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0A7204-CDD0-6445-A911-C5BE7834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390" y="921564"/>
            <a:ext cx="1645956" cy="3017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4ABF6-6A53-0C46-9492-EBBC64AA5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629" y="4321121"/>
            <a:ext cx="2067022" cy="2123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D03419-8D1C-1E43-8C91-83315120E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905" y="4290967"/>
            <a:ext cx="2067023" cy="2123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D1025A-CAA8-5344-95C1-B419B9DEEB64}"/>
              </a:ext>
            </a:extLst>
          </p:cNvPr>
          <p:cNvSpPr txBox="1"/>
          <p:nvPr/>
        </p:nvSpPr>
        <p:spPr>
          <a:xfrm rot="-5400000">
            <a:off x="651442" y="1865634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BE67D-B337-7548-8BBA-09FBCD2E3301}"/>
              </a:ext>
            </a:extLst>
          </p:cNvPr>
          <p:cNvSpPr txBox="1"/>
          <p:nvPr/>
        </p:nvSpPr>
        <p:spPr>
          <a:xfrm>
            <a:off x="2486723" y="195523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A2D763-10C9-FF4F-BC05-2CD05B9255D8}"/>
              </a:ext>
            </a:extLst>
          </p:cNvPr>
          <p:cNvSpPr txBox="1"/>
          <p:nvPr/>
        </p:nvSpPr>
        <p:spPr>
          <a:xfrm>
            <a:off x="1593600" y="195523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459DFA-39F8-344A-962E-B4998068E11D}"/>
              </a:ext>
            </a:extLst>
          </p:cNvPr>
          <p:cNvCxnSpPr/>
          <p:nvPr/>
        </p:nvCxnSpPr>
        <p:spPr>
          <a:xfrm>
            <a:off x="1196535" y="223222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3D9F82-274D-184B-B111-2E7F267B409C}"/>
              </a:ext>
            </a:extLst>
          </p:cNvPr>
          <p:cNvCxnSpPr/>
          <p:nvPr/>
        </p:nvCxnSpPr>
        <p:spPr>
          <a:xfrm>
            <a:off x="2312497" y="222731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B2785E-5700-0F4F-9EB4-0BA52CB6563A}"/>
              </a:ext>
            </a:extLst>
          </p:cNvPr>
          <p:cNvCxnSpPr>
            <a:cxnSpLocks/>
          </p:cNvCxnSpPr>
          <p:nvPr/>
        </p:nvCxnSpPr>
        <p:spPr>
          <a:xfrm>
            <a:off x="3045001" y="1042519"/>
            <a:ext cx="0" cy="4264416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5D6836-00C7-704D-B920-E1BD0ED3A88B}"/>
              </a:ext>
            </a:extLst>
          </p:cNvPr>
          <p:cNvCxnSpPr/>
          <p:nvPr/>
        </p:nvCxnSpPr>
        <p:spPr>
          <a:xfrm>
            <a:off x="3433377" y="2178151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11B44E-AE68-164E-A551-784586124885}"/>
              </a:ext>
            </a:extLst>
          </p:cNvPr>
          <p:cNvCxnSpPr/>
          <p:nvPr/>
        </p:nvCxnSpPr>
        <p:spPr>
          <a:xfrm>
            <a:off x="3821750" y="219290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FC4FE-A010-2043-A4BA-BD2971355D15}"/>
              </a:ext>
            </a:extLst>
          </p:cNvPr>
          <p:cNvCxnSpPr/>
          <p:nvPr/>
        </p:nvCxnSpPr>
        <p:spPr>
          <a:xfrm>
            <a:off x="4200292" y="216832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CF19CF-365E-334D-8781-7DA9AA780F7A}"/>
              </a:ext>
            </a:extLst>
          </p:cNvPr>
          <p:cNvCxnSpPr/>
          <p:nvPr/>
        </p:nvCxnSpPr>
        <p:spPr>
          <a:xfrm>
            <a:off x="4578835" y="218306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DEE258-1535-3744-844A-5B2655016CE9}"/>
              </a:ext>
            </a:extLst>
          </p:cNvPr>
          <p:cNvCxnSpPr/>
          <p:nvPr/>
        </p:nvCxnSpPr>
        <p:spPr>
          <a:xfrm>
            <a:off x="4957379" y="220765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D0D86B-E48E-3147-A8A0-99335A3EF277}"/>
              </a:ext>
            </a:extLst>
          </p:cNvPr>
          <p:cNvCxnSpPr/>
          <p:nvPr/>
        </p:nvCxnSpPr>
        <p:spPr>
          <a:xfrm>
            <a:off x="5326086" y="218307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5769C2-4D7D-D047-879F-AD44CA0D5078}"/>
              </a:ext>
            </a:extLst>
          </p:cNvPr>
          <p:cNvSpPr txBox="1"/>
          <p:nvPr/>
        </p:nvSpPr>
        <p:spPr>
          <a:xfrm>
            <a:off x="2972548" y="195608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31C875-A71F-B644-9480-7A50D1021F58}"/>
              </a:ext>
            </a:extLst>
          </p:cNvPr>
          <p:cNvSpPr txBox="1"/>
          <p:nvPr/>
        </p:nvSpPr>
        <p:spPr>
          <a:xfrm>
            <a:off x="3390419" y="194133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33F674-2EC4-5A4B-8938-E43DBC852952}"/>
              </a:ext>
            </a:extLst>
          </p:cNvPr>
          <p:cNvSpPr txBox="1"/>
          <p:nvPr/>
        </p:nvSpPr>
        <p:spPr>
          <a:xfrm>
            <a:off x="3808288" y="193641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59257C-81B1-A741-96C7-79F0D3C68211}"/>
              </a:ext>
            </a:extLst>
          </p:cNvPr>
          <p:cNvSpPr txBox="1"/>
          <p:nvPr/>
        </p:nvSpPr>
        <p:spPr>
          <a:xfrm>
            <a:off x="4167168" y="193150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57CE31-D4F3-7843-A015-9AD9BB87103F}"/>
              </a:ext>
            </a:extLst>
          </p:cNvPr>
          <p:cNvSpPr txBox="1"/>
          <p:nvPr/>
        </p:nvSpPr>
        <p:spPr>
          <a:xfrm>
            <a:off x="4545711" y="193641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157DD3-D6A9-8D42-B1D1-EDC914869556}"/>
              </a:ext>
            </a:extLst>
          </p:cNvPr>
          <p:cNvSpPr txBox="1"/>
          <p:nvPr/>
        </p:nvSpPr>
        <p:spPr>
          <a:xfrm>
            <a:off x="4953517" y="194133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4FCBF7-9A7D-DA40-B1EA-E4C2CA9E0922}"/>
              </a:ext>
            </a:extLst>
          </p:cNvPr>
          <p:cNvSpPr txBox="1"/>
          <p:nvPr/>
        </p:nvSpPr>
        <p:spPr>
          <a:xfrm>
            <a:off x="1341858" y="112222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54D5C3-4780-334F-9383-F36663D9C895}"/>
              </a:ext>
            </a:extLst>
          </p:cNvPr>
          <p:cNvSpPr txBox="1"/>
          <p:nvPr/>
        </p:nvSpPr>
        <p:spPr>
          <a:xfrm>
            <a:off x="4623116" y="103997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8684107-79C8-4F4E-B8FF-41E4F3F5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508" y="87706"/>
            <a:ext cx="10515600" cy="83385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Some Good performing DMR from the dashboard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513228-513A-EA49-B304-7AE2B1BA1DF7}"/>
              </a:ext>
            </a:extLst>
          </p:cNvPr>
          <p:cNvSpPr txBox="1"/>
          <p:nvPr/>
        </p:nvSpPr>
        <p:spPr>
          <a:xfrm>
            <a:off x="5427461" y="1941331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</p:spTree>
    <p:extLst>
      <p:ext uri="{BB962C8B-B14F-4D97-AF65-F5344CB8AC3E}">
        <p14:creationId xmlns:p14="http://schemas.microsoft.com/office/powerpoint/2010/main" val="143104811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3DD5156-DF7A-6F4E-A5AE-A539241D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52" y="2266129"/>
            <a:ext cx="7278624" cy="3727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A8F06E-82AF-F449-81F6-CF266F5EC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524" y="1536217"/>
            <a:ext cx="1516685" cy="2389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4D34F4-CF63-8F47-9476-B6E45667A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542" y="4311518"/>
            <a:ext cx="1966648" cy="20205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FDBE3F-B525-EA49-A4C8-4CD1E200B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4510" y="4311518"/>
            <a:ext cx="1966648" cy="20205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AE3C4A-AD0F-0C49-A536-109E35259B58}"/>
              </a:ext>
            </a:extLst>
          </p:cNvPr>
          <p:cNvSpPr txBox="1"/>
          <p:nvPr/>
        </p:nvSpPr>
        <p:spPr>
          <a:xfrm rot="-5400000">
            <a:off x="651442" y="1865634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4C833-B7AB-844F-9B6F-D1756163A9B9}"/>
              </a:ext>
            </a:extLst>
          </p:cNvPr>
          <p:cNvSpPr txBox="1"/>
          <p:nvPr/>
        </p:nvSpPr>
        <p:spPr>
          <a:xfrm>
            <a:off x="2486723" y="195523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D5ACC-53BA-054F-88C3-27F08F3AC96B}"/>
              </a:ext>
            </a:extLst>
          </p:cNvPr>
          <p:cNvSpPr txBox="1"/>
          <p:nvPr/>
        </p:nvSpPr>
        <p:spPr>
          <a:xfrm>
            <a:off x="1593600" y="195523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AE0B1C-3766-D544-9E9A-28EBB0214881}"/>
              </a:ext>
            </a:extLst>
          </p:cNvPr>
          <p:cNvCxnSpPr/>
          <p:nvPr/>
        </p:nvCxnSpPr>
        <p:spPr>
          <a:xfrm>
            <a:off x="1196535" y="223222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8238D6-013D-1546-9007-C202BDF44539}"/>
              </a:ext>
            </a:extLst>
          </p:cNvPr>
          <p:cNvCxnSpPr/>
          <p:nvPr/>
        </p:nvCxnSpPr>
        <p:spPr>
          <a:xfrm>
            <a:off x="2312497" y="222731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7B81E1-809F-114B-914C-FCEA94F3606F}"/>
              </a:ext>
            </a:extLst>
          </p:cNvPr>
          <p:cNvCxnSpPr>
            <a:cxnSpLocks/>
          </p:cNvCxnSpPr>
          <p:nvPr/>
        </p:nvCxnSpPr>
        <p:spPr>
          <a:xfrm>
            <a:off x="3045001" y="1042519"/>
            <a:ext cx="0" cy="4264416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0BD455-4F9F-B34B-94DA-68477E2807D8}"/>
              </a:ext>
            </a:extLst>
          </p:cNvPr>
          <p:cNvCxnSpPr/>
          <p:nvPr/>
        </p:nvCxnSpPr>
        <p:spPr>
          <a:xfrm>
            <a:off x="3433377" y="2178151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917791-E7B6-C243-A2A4-EDD45C6A7844}"/>
              </a:ext>
            </a:extLst>
          </p:cNvPr>
          <p:cNvCxnSpPr/>
          <p:nvPr/>
        </p:nvCxnSpPr>
        <p:spPr>
          <a:xfrm>
            <a:off x="3821750" y="219290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D28B89-B9DE-B549-B251-04FDD3EF2AE5}"/>
              </a:ext>
            </a:extLst>
          </p:cNvPr>
          <p:cNvCxnSpPr/>
          <p:nvPr/>
        </p:nvCxnSpPr>
        <p:spPr>
          <a:xfrm>
            <a:off x="4200292" y="216832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A48995-6D48-A942-B129-33895E44D010}"/>
              </a:ext>
            </a:extLst>
          </p:cNvPr>
          <p:cNvCxnSpPr/>
          <p:nvPr/>
        </p:nvCxnSpPr>
        <p:spPr>
          <a:xfrm>
            <a:off x="4578835" y="218306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9C2D94-FE68-6B43-A4FE-C49A2F19D517}"/>
              </a:ext>
            </a:extLst>
          </p:cNvPr>
          <p:cNvCxnSpPr/>
          <p:nvPr/>
        </p:nvCxnSpPr>
        <p:spPr>
          <a:xfrm>
            <a:off x="4957379" y="220765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227D64-901C-8C4B-8E5E-F72BE57E3E82}"/>
              </a:ext>
            </a:extLst>
          </p:cNvPr>
          <p:cNvCxnSpPr/>
          <p:nvPr/>
        </p:nvCxnSpPr>
        <p:spPr>
          <a:xfrm>
            <a:off x="5326086" y="218307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80565CA-DDF2-5744-B99E-A24EA17FB22F}"/>
              </a:ext>
            </a:extLst>
          </p:cNvPr>
          <p:cNvSpPr txBox="1"/>
          <p:nvPr/>
        </p:nvSpPr>
        <p:spPr>
          <a:xfrm>
            <a:off x="2972548" y="195608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7F891C-C888-3E41-9D04-ACBBD4840EEE}"/>
              </a:ext>
            </a:extLst>
          </p:cNvPr>
          <p:cNvSpPr txBox="1"/>
          <p:nvPr/>
        </p:nvSpPr>
        <p:spPr>
          <a:xfrm>
            <a:off x="3390419" y="194133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038C43-26E9-5E45-86A1-EF0EEFFC2950}"/>
              </a:ext>
            </a:extLst>
          </p:cNvPr>
          <p:cNvSpPr txBox="1"/>
          <p:nvPr/>
        </p:nvSpPr>
        <p:spPr>
          <a:xfrm>
            <a:off x="3808288" y="193641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0E6D80-DEC9-A944-B236-553EEC8F964F}"/>
              </a:ext>
            </a:extLst>
          </p:cNvPr>
          <p:cNvSpPr txBox="1"/>
          <p:nvPr/>
        </p:nvSpPr>
        <p:spPr>
          <a:xfrm>
            <a:off x="4167168" y="193150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4708BD-F5BA-F146-B000-2EB61992FBB7}"/>
              </a:ext>
            </a:extLst>
          </p:cNvPr>
          <p:cNvSpPr txBox="1"/>
          <p:nvPr/>
        </p:nvSpPr>
        <p:spPr>
          <a:xfrm>
            <a:off x="4545711" y="193641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21279E-EE56-134B-8E18-1F6C38BAA780}"/>
              </a:ext>
            </a:extLst>
          </p:cNvPr>
          <p:cNvSpPr txBox="1"/>
          <p:nvPr/>
        </p:nvSpPr>
        <p:spPr>
          <a:xfrm>
            <a:off x="4953517" y="194133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C3335E-406F-D048-A3EF-624B8A9859AD}"/>
              </a:ext>
            </a:extLst>
          </p:cNvPr>
          <p:cNvSpPr txBox="1"/>
          <p:nvPr/>
        </p:nvSpPr>
        <p:spPr>
          <a:xfrm>
            <a:off x="1341858" y="112222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6BE464-1143-CE44-A973-223F470726FC}"/>
              </a:ext>
            </a:extLst>
          </p:cNvPr>
          <p:cNvSpPr txBox="1"/>
          <p:nvPr/>
        </p:nvSpPr>
        <p:spPr>
          <a:xfrm>
            <a:off x="4623116" y="103997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E2ED92A-A4AE-6B40-A55B-EB893479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508" y="87706"/>
            <a:ext cx="10515600" cy="83385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Some Good performing DMR from the dashboard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8D68FA-359B-D14D-B402-DE9DAD2485AD}"/>
              </a:ext>
            </a:extLst>
          </p:cNvPr>
          <p:cNvSpPr/>
          <p:nvPr/>
        </p:nvSpPr>
        <p:spPr>
          <a:xfrm>
            <a:off x="9955660" y="4290967"/>
            <a:ext cx="2067023" cy="2123653"/>
          </a:xfrm>
          <a:prstGeom prst="rect">
            <a:avLst/>
          </a:prstGeom>
          <a:solidFill>
            <a:schemeClr val="bg1">
              <a:alpha val="0"/>
            </a:schemeClr>
          </a:solidFill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4D6D89-9987-1940-B924-9BACA1CA1F70}"/>
              </a:ext>
            </a:extLst>
          </p:cNvPr>
          <p:cNvSpPr txBox="1"/>
          <p:nvPr/>
        </p:nvSpPr>
        <p:spPr>
          <a:xfrm>
            <a:off x="5427461" y="1941331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</p:spTree>
    <p:extLst>
      <p:ext uri="{BB962C8B-B14F-4D97-AF65-F5344CB8AC3E}">
        <p14:creationId xmlns:p14="http://schemas.microsoft.com/office/powerpoint/2010/main" val="14646808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564A5-C413-3A43-80A9-8FBB7143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704" y="70467"/>
            <a:ext cx="10515600" cy="61105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DMR in ITGAE promoter</a:t>
            </a:r>
          </a:p>
        </p:txBody>
      </p:sp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626AA9C-56FA-444E-8840-7DA927A1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2" y="2696494"/>
            <a:ext cx="6932638" cy="3541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F81AE5-A9B7-854F-90F9-E6C83F714CA1}"/>
              </a:ext>
            </a:extLst>
          </p:cNvPr>
          <p:cNvSpPr txBox="1"/>
          <p:nvPr/>
        </p:nvSpPr>
        <p:spPr>
          <a:xfrm rot="-5400000">
            <a:off x="453734" y="2198184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C0C7A8-A5EF-3D43-999A-244F01D02620}"/>
              </a:ext>
            </a:extLst>
          </p:cNvPr>
          <p:cNvSpPr txBox="1"/>
          <p:nvPr/>
        </p:nvSpPr>
        <p:spPr>
          <a:xfrm>
            <a:off x="3104576" y="228778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649F86-F971-324D-B109-14A87B4B91CA}"/>
              </a:ext>
            </a:extLst>
          </p:cNvPr>
          <p:cNvSpPr txBox="1"/>
          <p:nvPr/>
        </p:nvSpPr>
        <p:spPr>
          <a:xfrm>
            <a:off x="1643032" y="228778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E1FE96-A72B-5746-9822-E0DABC63025B}"/>
              </a:ext>
            </a:extLst>
          </p:cNvPr>
          <p:cNvCxnSpPr/>
          <p:nvPr/>
        </p:nvCxnSpPr>
        <p:spPr>
          <a:xfrm>
            <a:off x="998827" y="256477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8094B8-9836-534A-9CC1-5AA936A4DC70}"/>
              </a:ext>
            </a:extLst>
          </p:cNvPr>
          <p:cNvCxnSpPr/>
          <p:nvPr/>
        </p:nvCxnSpPr>
        <p:spPr>
          <a:xfrm>
            <a:off x="2683210" y="255986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3F292A-5A46-F844-9174-4380E3FECD1D}"/>
              </a:ext>
            </a:extLst>
          </p:cNvPr>
          <p:cNvCxnSpPr>
            <a:cxnSpLocks/>
          </p:cNvCxnSpPr>
          <p:nvPr/>
        </p:nvCxnSpPr>
        <p:spPr>
          <a:xfrm>
            <a:off x="3761706" y="2075935"/>
            <a:ext cx="0" cy="356355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526AAF-2026-064F-84F9-9AA1EB130381}"/>
              </a:ext>
            </a:extLst>
          </p:cNvPr>
          <p:cNvSpPr txBox="1"/>
          <p:nvPr/>
        </p:nvSpPr>
        <p:spPr>
          <a:xfrm>
            <a:off x="1416002" y="14547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6DF36F-4E1C-554A-BD3B-6992F07BCDA1}"/>
              </a:ext>
            </a:extLst>
          </p:cNvPr>
          <p:cNvCxnSpPr>
            <a:cxnSpLocks/>
          </p:cNvCxnSpPr>
          <p:nvPr/>
        </p:nvCxnSpPr>
        <p:spPr>
          <a:xfrm>
            <a:off x="4371310" y="2075935"/>
            <a:ext cx="0" cy="355530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F34B08-CCFF-6B42-AAB8-98C1F7013CB6}"/>
              </a:ext>
            </a:extLst>
          </p:cNvPr>
          <p:cNvSpPr txBox="1"/>
          <p:nvPr/>
        </p:nvSpPr>
        <p:spPr>
          <a:xfrm>
            <a:off x="3537614" y="1503880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170CF-E3CC-AC42-9F10-1DE86B406678}"/>
              </a:ext>
            </a:extLst>
          </p:cNvPr>
          <p:cNvSpPr txBox="1"/>
          <p:nvPr/>
        </p:nvSpPr>
        <p:spPr>
          <a:xfrm>
            <a:off x="2168479" y="249403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BFA268-36B1-7B4B-92D5-96C651333799}"/>
              </a:ext>
            </a:extLst>
          </p:cNvPr>
          <p:cNvSpPr txBox="1"/>
          <p:nvPr/>
        </p:nvSpPr>
        <p:spPr>
          <a:xfrm>
            <a:off x="3839780" y="2426279"/>
            <a:ext cx="490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DABFEC-3806-9643-9B7C-98A268CFE694}"/>
              </a:ext>
            </a:extLst>
          </p:cNvPr>
          <p:cNvSpPr txBox="1"/>
          <p:nvPr/>
        </p:nvSpPr>
        <p:spPr>
          <a:xfrm>
            <a:off x="4546287" y="1490072"/>
            <a:ext cx="3291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﻿Yang et. al., Genome Biol (2020)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243A13-7055-BB42-8692-DC9A7AFC4378}"/>
              </a:ext>
            </a:extLst>
          </p:cNvPr>
          <p:cNvCxnSpPr>
            <a:cxnSpLocks/>
          </p:cNvCxnSpPr>
          <p:nvPr/>
        </p:nvCxnSpPr>
        <p:spPr>
          <a:xfrm>
            <a:off x="5455242" y="2143427"/>
            <a:ext cx="0" cy="325598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D27204-622A-E54A-B7D4-0DE5ABD6EABE}"/>
              </a:ext>
            </a:extLst>
          </p:cNvPr>
          <p:cNvCxnSpPr>
            <a:cxnSpLocks/>
          </p:cNvCxnSpPr>
          <p:nvPr/>
        </p:nvCxnSpPr>
        <p:spPr>
          <a:xfrm>
            <a:off x="6565534" y="2285855"/>
            <a:ext cx="18292" cy="317938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D6EFA0E-702D-C54D-B445-F6CDCEF6A1E2}"/>
              </a:ext>
            </a:extLst>
          </p:cNvPr>
          <p:cNvSpPr txBox="1"/>
          <p:nvPr/>
        </p:nvSpPr>
        <p:spPr>
          <a:xfrm>
            <a:off x="4611974" y="1989291"/>
            <a:ext cx="702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7A991D-9F9D-D047-B3C0-D13B5E6BD6AE}"/>
              </a:ext>
            </a:extLst>
          </p:cNvPr>
          <p:cNvSpPr txBox="1"/>
          <p:nvPr/>
        </p:nvSpPr>
        <p:spPr>
          <a:xfrm>
            <a:off x="5570929" y="2143427"/>
            <a:ext cx="94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Bystander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(-ITGAE or</a:t>
            </a:r>
          </a:p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-ENTPD1)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815377-266E-624A-92DB-5F2713133CAA}"/>
              </a:ext>
            </a:extLst>
          </p:cNvPr>
          <p:cNvSpPr txBox="1"/>
          <p:nvPr/>
        </p:nvSpPr>
        <p:spPr>
          <a:xfrm>
            <a:off x="6565534" y="2273593"/>
            <a:ext cx="996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Reactive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FE220C-CD0C-0343-8261-65AA23A53CF6}"/>
              </a:ext>
            </a:extLst>
          </p:cNvPr>
          <p:cNvSpPr txBox="1"/>
          <p:nvPr/>
        </p:nvSpPr>
        <p:spPr>
          <a:xfrm>
            <a:off x="6194132" y="1850692"/>
            <a:ext cx="666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Tumor </a:t>
            </a:r>
          </a:p>
        </p:txBody>
      </p:sp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F78BB085-679A-2240-97F1-0E048CB2E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097" y="4782065"/>
            <a:ext cx="1838562" cy="19205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5EB973D-6E8B-9B48-95A9-D33B637C8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8114" y="4782066"/>
            <a:ext cx="1869349" cy="19205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42641AF-CD26-D445-A4A2-E65E571CA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9313" y="1229841"/>
            <a:ext cx="190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4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C94C78E7-BC6D-2443-B6C8-3CD6C0CDF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775" y="2262382"/>
            <a:ext cx="7278624" cy="3671097"/>
          </a:xfr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D4A273E-F3D9-A84A-A8C1-B1759A66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097" y="4782065"/>
            <a:ext cx="1838562" cy="1920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DF0060-E4EB-8B48-839C-F6CE7E342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8114" y="4782066"/>
            <a:ext cx="1869349" cy="1920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5713D7-034B-2142-B631-8878BC167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9313" y="1229841"/>
            <a:ext cx="1905000" cy="317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5A87E2-64EB-2A4D-BF34-FD4F4B95A925}"/>
              </a:ext>
            </a:extLst>
          </p:cNvPr>
          <p:cNvSpPr txBox="1"/>
          <p:nvPr/>
        </p:nvSpPr>
        <p:spPr>
          <a:xfrm rot="-5400000">
            <a:off x="651442" y="1865634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0BC940-6F25-B042-B407-722151DADEB5}"/>
              </a:ext>
            </a:extLst>
          </p:cNvPr>
          <p:cNvSpPr txBox="1"/>
          <p:nvPr/>
        </p:nvSpPr>
        <p:spPr>
          <a:xfrm>
            <a:off x="2486723" y="1955231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59893-5255-6C43-B5CD-2222A2B712EC}"/>
              </a:ext>
            </a:extLst>
          </p:cNvPr>
          <p:cNvSpPr txBox="1"/>
          <p:nvPr/>
        </p:nvSpPr>
        <p:spPr>
          <a:xfrm>
            <a:off x="1593600" y="195523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0950CF-1F53-E841-A26F-4A1918CF3340}"/>
              </a:ext>
            </a:extLst>
          </p:cNvPr>
          <p:cNvCxnSpPr/>
          <p:nvPr/>
        </p:nvCxnSpPr>
        <p:spPr>
          <a:xfrm>
            <a:off x="1196535" y="223222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1146B7-45BB-3047-BBD1-BC89FC93FD33}"/>
              </a:ext>
            </a:extLst>
          </p:cNvPr>
          <p:cNvCxnSpPr/>
          <p:nvPr/>
        </p:nvCxnSpPr>
        <p:spPr>
          <a:xfrm>
            <a:off x="2312497" y="222731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E95C08-EC69-9C45-A61B-D4F9B5D0E60C}"/>
              </a:ext>
            </a:extLst>
          </p:cNvPr>
          <p:cNvCxnSpPr>
            <a:cxnSpLocks/>
          </p:cNvCxnSpPr>
          <p:nvPr/>
        </p:nvCxnSpPr>
        <p:spPr>
          <a:xfrm>
            <a:off x="3045001" y="1042519"/>
            <a:ext cx="0" cy="4264416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6A7E25-B710-1A41-9691-DE8B3B591A42}"/>
              </a:ext>
            </a:extLst>
          </p:cNvPr>
          <p:cNvCxnSpPr/>
          <p:nvPr/>
        </p:nvCxnSpPr>
        <p:spPr>
          <a:xfrm>
            <a:off x="3433377" y="2178151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AE1AA5-0469-0442-829C-E0185DBEC01D}"/>
              </a:ext>
            </a:extLst>
          </p:cNvPr>
          <p:cNvCxnSpPr/>
          <p:nvPr/>
        </p:nvCxnSpPr>
        <p:spPr>
          <a:xfrm>
            <a:off x="3821750" y="219290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B082756-63AB-CE48-9208-307E0601AFB3}"/>
              </a:ext>
            </a:extLst>
          </p:cNvPr>
          <p:cNvCxnSpPr/>
          <p:nvPr/>
        </p:nvCxnSpPr>
        <p:spPr>
          <a:xfrm>
            <a:off x="4200292" y="216832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3FF9BC-1F9C-B444-86DC-79053F70B2F9}"/>
              </a:ext>
            </a:extLst>
          </p:cNvPr>
          <p:cNvCxnSpPr/>
          <p:nvPr/>
        </p:nvCxnSpPr>
        <p:spPr>
          <a:xfrm>
            <a:off x="4578835" y="2183069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D2D5B0-34CB-B94A-BA7D-8406BE01241B}"/>
              </a:ext>
            </a:extLst>
          </p:cNvPr>
          <p:cNvCxnSpPr/>
          <p:nvPr/>
        </p:nvCxnSpPr>
        <p:spPr>
          <a:xfrm>
            <a:off x="4957379" y="2207652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6D0C43-7D26-DF4E-BB7E-91E46F99259A}"/>
              </a:ext>
            </a:extLst>
          </p:cNvPr>
          <p:cNvCxnSpPr/>
          <p:nvPr/>
        </p:nvCxnSpPr>
        <p:spPr>
          <a:xfrm>
            <a:off x="5326086" y="2183070"/>
            <a:ext cx="0" cy="290537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191573-82E0-F74F-9156-00CE9993BEED}"/>
              </a:ext>
            </a:extLst>
          </p:cNvPr>
          <p:cNvSpPr txBox="1"/>
          <p:nvPr/>
        </p:nvSpPr>
        <p:spPr>
          <a:xfrm>
            <a:off x="2972548" y="195608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40383B-C2C0-4749-AEA9-6B77334CCDD6}"/>
              </a:ext>
            </a:extLst>
          </p:cNvPr>
          <p:cNvSpPr txBox="1"/>
          <p:nvPr/>
        </p:nvSpPr>
        <p:spPr>
          <a:xfrm>
            <a:off x="3390419" y="194133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C9B10A-AA82-CF42-8754-FAF51BD7CC66}"/>
              </a:ext>
            </a:extLst>
          </p:cNvPr>
          <p:cNvSpPr txBox="1"/>
          <p:nvPr/>
        </p:nvSpPr>
        <p:spPr>
          <a:xfrm>
            <a:off x="3808288" y="193641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C85F21-A216-B646-B3AF-9D4464C255E4}"/>
              </a:ext>
            </a:extLst>
          </p:cNvPr>
          <p:cNvSpPr txBox="1"/>
          <p:nvPr/>
        </p:nvSpPr>
        <p:spPr>
          <a:xfrm>
            <a:off x="4167168" y="193150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060AD7-BA7B-B841-9A79-D33494771A55}"/>
              </a:ext>
            </a:extLst>
          </p:cNvPr>
          <p:cNvSpPr txBox="1"/>
          <p:nvPr/>
        </p:nvSpPr>
        <p:spPr>
          <a:xfrm>
            <a:off x="4545711" y="193641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8BEC80-306E-CC4E-B2CA-6022B8D37A9A}"/>
              </a:ext>
            </a:extLst>
          </p:cNvPr>
          <p:cNvSpPr txBox="1"/>
          <p:nvPr/>
        </p:nvSpPr>
        <p:spPr>
          <a:xfrm>
            <a:off x="4953517" y="194133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C430DA-173F-354F-8B87-4E9936D47547}"/>
              </a:ext>
            </a:extLst>
          </p:cNvPr>
          <p:cNvSpPr txBox="1"/>
          <p:nvPr/>
        </p:nvSpPr>
        <p:spPr>
          <a:xfrm>
            <a:off x="1341858" y="112222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Study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1AB6C8-CFA0-C544-A680-91092D3B64D5}"/>
              </a:ext>
            </a:extLst>
          </p:cNvPr>
          <p:cNvSpPr txBox="1"/>
          <p:nvPr/>
        </p:nvSpPr>
        <p:spPr>
          <a:xfrm>
            <a:off x="4623116" y="103997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Blueprint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CC573C-D7C2-9742-B8FA-6C4F7AE667C3}"/>
              </a:ext>
            </a:extLst>
          </p:cNvPr>
          <p:cNvSpPr txBox="1"/>
          <p:nvPr/>
        </p:nvSpPr>
        <p:spPr>
          <a:xfrm>
            <a:off x="5427461" y="1941331"/>
            <a:ext cx="2484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M1, M0, Neu, M2 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5653B28-6248-CB41-A46E-F56D6EA73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704" y="70467"/>
            <a:ext cx="10515600" cy="61105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DMR in ITGAE promoter</a:t>
            </a:r>
          </a:p>
        </p:txBody>
      </p:sp>
    </p:spTree>
    <p:extLst>
      <p:ext uri="{BB962C8B-B14F-4D97-AF65-F5344CB8AC3E}">
        <p14:creationId xmlns:p14="http://schemas.microsoft.com/office/powerpoint/2010/main" val="245727820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C53F14-17DC-B847-BA87-5DC205FC8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823" y="289383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 with DMR algorithm</a:t>
            </a:r>
          </a:p>
        </p:txBody>
      </p:sp>
    </p:spTree>
    <p:extLst>
      <p:ext uri="{BB962C8B-B14F-4D97-AF65-F5344CB8AC3E}">
        <p14:creationId xmlns:p14="http://schemas.microsoft.com/office/powerpoint/2010/main" val="222885796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A45D666E-2025-E542-8C1C-958B5952D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310" y="1187594"/>
            <a:ext cx="3074558" cy="3243161"/>
          </a:xfr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5346E991-A6CC-B146-BD01-090FF41D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213" y="1206044"/>
            <a:ext cx="3132859" cy="3323032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4F663D7-B002-2C49-B2D9-A18340107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379" y="2178249"/>
            <a:ext cx="3271989" cy="3473179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A7711EB-4525-174A-88E2-2D84AB51F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09" y="3577735"/>
            <a:ext cx="3054719" cy="3243160"/>
          </a:xfrm>
          <a:prstGeom prst="rect">
            <a:avLst/>
          </a:prstGeom>
        </p:spPr>
      </p:pic>
      <p:pic>
        <p:nvPicPr>
          <p:cNvPr id="13" name="Picture 1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A5D518-D5B6-C94B-9F4D-01C9F7C9F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897" y="3614839"/>
            <a:ext cx="3054719" cy="32543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AA31CF-B14C-3149-9FD6-DAE4B098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296" y="17440"/>
            <a:ext cx="10515600" cy="456451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All (5) DMRs position with (DCB vs NDB) AUC = 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565001-2CD5-5E4D-AAA8-163EF308D98A}"/>
              </a:ext>
            </a:extLst>
          </p:cNvPr>
          <p:cNvCxnSpPr>
            <a:cxnSpLocks/>
          </p:cNvCxnSpPr>
          <p:nvPr/>
        </p:nvCxnSpPr>
        <p:spPr>
          <a:xfrm>
            <a:off x="2560083" y="822594"/>
            <a:ext cx="0" cy="5298118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808A0-A2EA-5140-9DC1-139256979AB2}"/>
              </a:ext>
            </a:extLst>
          </p:cNvPr>
          <p:cNvCxnSpPr>
            <a:cxnSpLocks/>
          </p:cNvCxnSpPr>
          <p:nvPr/>
        </p:nvCxnSpPr>
        <p:spPr>
          <a:xfrm>
            <a:off x="1070988" y="787192"/>
            <a:ext cx="0" cy="5348270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086394-23C5-944A-B8C6-09F61B6402F2}"/>
              </a:ext>
            </a:extLst>
          </p:cNvPr>
          <p:cNvSpPr txBox="1"/>
          <p:nvPr/>
        </p:nvSpPr>
        <p:spPr>
          <a:xfrm>
            <a:off x="1610945" y="543429"/>
            <a:ext cx="489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TIL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379D85-DC0F-CB4C-8D02-F767835D4FC2}"/>
              </a:ext>
            </a:extLst>
          </p:cNvPr>
          <p:cNvCxnSpPr>
            <a:cxnSpLocks/>
          </p:cNvCxnSpPr>
          <p:nvPr/>
        </p:nvCxnSpPr>
        <p:spPr>
          <a:xfrm>
            <a:off x="2889980" y="1128886"/>
            <a:ext cx="0" cy="499182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87DDA8-6DE4-F146-B8E6-816CC28352B3}"/>
              </a:ext>
            </a:extLst>
          </p:cNvPr>
          <p:cNvSpPr txBox="1"/>
          <p:nvPr/>
        </p:nvSpPr>
        <p:spPr>
          <a:xfrm>
            <a:off x="218437" y="75741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D9A6E3-5951-2145-841B-F956D0EF2F8B}"/>
              </a:ext>
            </a:extLst>
          </p:cNvPr>
          <p:cNvSpPr txBox="1"/>
          <p:nvPr/>
        </p:nvSpPr>
        <p:spPr>
          <a:xfrm>
            <a:off x="2815335" y="514817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0ADF09-9A19-F942-A6CC-94F0A73C08F9}"/>
              </a:ext>
            </a:extLst>
          </p:cNvPr>
          <p:cNvSpPr txBox="1"/>
          <p:nvPr/>
        </p:nvSpPr>
        <p:spPr>
          <a:xfrm rot="-5400000">
            <a:off x="3178401" y="86338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7EFD6-3A39-8442-9819-3F9A25BA4FF6}"/>
              </a:ext>
            </a:extLst>
          </p:cNvPr>
          <p:cNvSpPr txBox="1"/>
          <p:nvPr/>
        </p:nvSpPr>
        <p:spPr>
          <a:xfrm rot="-5400000">
            <a:off x="2862966" y="85939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0FDB46-98DC-7547-8BD0-9BB87AE64C26}"/>
              </a:ext>
            </a:extLst>
          </p:cNvPr>
          <p:cNvSpPr txBox="1"/>
          <p:nvPr/>
        </p:nvSpPr>
        <p:spPr>
          <a:xfrm rot="-5400000">
            <a:off x="2410683" y="865838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03AC8A-0F2B-FF41-90ED-725FB25CCFB7}"/>
              </a:ext>
            </a:extLst>
          </p:cNvPr>
          <p:cNvCxnSpPr>
            <a:cxnSpLocks/>
          </p:cNvCxnSpPr>
          <p:nvPr/>
        </p:nvCxnSpPr>
        <p:spPr>
          <a:xfrm>
            <a:off x="3229194" y="1114136"/>
            <a:ext cx="0" cy="500657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DA312E-4CB8-6D41-BE39-680E4E19894F}"/>
              </a:ext>
            </a:extLst>
          </p:cNvPr>
          <p:cNvCxnSpPr>
            <a:cxnSpLocks/>
          </p:cNvCxnSpPr>
          <p:nvPr/>
        </p:nvCxnSpPr>
        <p:spPr>
          <a:xfrm>
            <a:off x="1580437" y="1143636"/>
            <a:ext cx="0" cy="499182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FA2E898-C125-CC41-BBAB-7109C368D21B}"/>
              </a:ext>
            </a:extLst>
          </p:cNvPr>
          <p:cNvSpPr txBox="1"/>
          <p:nvPr/>
        </p:nvSpPr>
        <p:spPr>
          <a:xfrm rot="-5400000">
            <a:off x="2045841" y="87813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C56371-D9F0-2F47-B281-E49BE2A9B5EE}"/>
              </a:ext>
            </a:extLst>
          </p:cNvPr>
          <p:cNvSpPr txBox="1"/>
          <p:nvPr/>
        </p:nvSpPr>
        <p:spPr>
          <a:xfrm rot="-5400000">
            <a:off x="1622254" y="87414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55ADB7-129B-914C-8DEC-A1F294C5BA31}"/>
              </a:ext>
            </a:extLst>
          </p:cNvPr>
          <p:cNvSpPr txBox="1"/>
          <p:nvPr/>
        </p:nvSpPr>
        <p:spPr>
          <a:xfrm rot="-5400000">
            <a:off x="1101140" y="880588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539AE6-7AD7-B840-8D21-C979E46A44B7}"/>
              </a:ext>
            </a:extLst>
          </p:cNvPr>
          <p:cNvCxnSpPr>
            <a:cxnSpLocks/>
          </p:cNvCxnSpPr>
          <p:nvPr/>
        </p:nvCxnSpPr>
        <p:spPr>
          <a:xfrm>
            <a:off x="2047474" y="1128886"/>
            <a:ext cx="0" cy="500657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F074E0-5FF7-5D4B-8AAA-5F35B648F149}"/>
              </a:ext>
            </a:extLst>
          </p:cNvPr>
          <p:cNvCxnSpPr>
            <a:cxnSpLocks/>
          </p:cNvCxnSpPr>
          <p:nvPr/>
        </p:nvCxnSpPr>
        <p:spPr>
          <a:xfrm>
            <a:off x="6829065" y="840007"/>
            <a:ext cx="0" cy="5298118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839FE3-3498-4047-99B8-91587D2EA543}"/>
              </a:ext>
            </a:extLst>
          </p:cNvPr>
          <p:cNvCxnSpPr>
            <a:cxnSpLocks/>
          </p:cNvCxnSpPr>
          <p:nvPr/>
        </p:nvCxnSpPr>
        <p:spPr>
          <a:xfrm>
            <a:off x="5330138" y="804605"/>
            <a:ext cx="0" cy="5348270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987F1FE-3E75-5D47-8BB7-C779DEE73695}"/>
              </a:ext>
            </a:extLst>
          </p:cNvPr>
          <p:cNvSpPr txBox="1"/>
          <p:nvPr/>
        </p:nvSpPr>
        <p:spPr>
          <a:xfrm>
            <a:off x="5879927" y="560842"/>
            <a:ext cx="489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TIL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4E6110-E788-A544-AAD3-7E95C76738E8}"/>
              </a:ext>
            </a:extLst>
          </p:cNvPr>
          <p:cNvCxnSpPr>
            <a:cxnSpLocks/>
          </p:cNvCxnSpPr>
          <p:nvPr/>
        </p:nvCxnSpPr>
        <p:spPr>
          <a:xfrm>
            <a:off x="7158962" y="1146299"/>
            <a:ext cx="0" cy="499182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5B5B51F-D071-994B-8618-BE46BCA93A2F}"/>
              </a:ext>
            </a:extLst>
          </p:cNvPr>
          <p:cNvSpPr txBox="1"/>
          <p:nvPr/>
        </p:nvSpPr>
        <p:spPr>
          <a:xfrm>
            <a:off x="4487419" y="77482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715037-CE9C-C447-9844-8E5D3F694266}"/>
              </a:ext>
            </a:extLst>
          </p:cNvPr>
          <p:cNvSpPr txBox="1"/>
          <p:nvPr/>
        </p:nvSpPr>
        <p:spPr>
          <a:xfrm>
            <a:off x="7084317" y="53223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A6B8F7-FB89-5049-8C35-5A28DF939FB0}"/>
              </a:ext>
            </a:extLst>
          </p:cNvPr>
          <p:cNvSpPr txBox="1"/>
          <p:nvPr/>
        </p:nvSpPr>
        <p:spPr>
          <a:xfrm rot="-5400000">
            <a:off x="7447383" y="88079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5759C8-0B50-3A4B-A492-12CD82954BD8}"/>
              </a:ext>
            </a:extLst>
          </p:cNvPr>
          <p:cNvSpPr txBox="1"/>
          <p:nvPr/>
        </p:nvSpPr>
        <p:spPr>
          <a:xfrm rot="-5400000">
            <a:off x="7131948" y="87681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BFD654-03D7-0147-A904-BFEFFB58D7B2}"/>
              </a:ext>
            </a:extLst>
          </p:cNvPr>
          <p:cNvSpPr txBox="1"/>
          <p:nvPr/>
        </p:nvSpPr>
        <p:spPr>
          <a:xfrm rot="-5400000">
            <a:off x="6679665" y="883251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BCC831B-C219-2940-A108-9156B1376879}"/>
              </a:ext>
            </a:extLst>
          </p:cNvPr>
          <p:cNvCxnSpPr>
            <a:cxnSpLocks/>
          </p:cNvCxnSpPr>
          <p:nvPr/>
        </p:nvCxnSpPr>
        <p:spPr>
          <a:xfrm>
            <a:off x="7498176" y="1131549"/>
            <a:ext cx="0" cy="500657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C8BF01C-637B-AA4D-9F2D-90CF9A694DF8}"/>
              </a:ext>
            </a:extLst>
          </p:cNvPr>
          <p:cNvCxnSpPr>
            <a:cxnSpLocks/>
          </p:cNvCxnSpPr>
          <p:nvPr/>
        </p:nvCxnSpPr>
        <p:spPr>
          <a:xfrm>
            <a:off x="5849419" y="1161049"/>
            <a:ext cx="0" cy="499182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EA95C4E-48C9-4449-8390-4C4D4CB5D769}"/>
              </a:ext>
            </a:extLst>
          </p:cNvPr>
          <p:cNvSpPr txBox="1"/>
          <p:nvPr/>
        </p:nvSpPr>
        <p:spPr>
          <a:xfrm rot="-5400000">
            <a:off x="6314823" y="89554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EA32FC-BC98-DA4C-AC93-E714698A0CC1}"/>
              </a:ext>
            </a:extLst>
          </p:cNvPr>
          <p:cNvSpPr txBox="1"/>
          <p:nvPr/>
        </p:nvSpPr>
        <p:spPr>
          <a:xfrm rot="-5400000">
            <a:off x="5891236" y="8915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4631C7-438E-E14D-86B1-0EBA03FE7918}"/>
              </a:ext>
            </a:extLst>
          </p:cNvPr>
          <p:cNvSpPr txBox="1"/>
          <p:nvPr/>
        </p:nvSpPr>
        <p:spPr>
          <a:xfrm rot="-5400000">
            <a:off x="5370122" y="898001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475CFFF-4E06-4244-8D4E-4DCEB49E3B5D}"/>
              </a:ext>
            </a:extLst>
          </p:cNvPr>
          <p:cNvCxnSpPr>
            <a:cxnSpLocks/>
          </p:cNvCxnSpPr>
          <p:nvPr/>
        </p:nvCxnSpPr>
        <p:spPr>
          <a:xfrm>
            <a:off x="6316456" y="1146299"/>
            <a:ext cx="0" cy="5006576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C196AE1-89DD-664D-AAD9-4154A4A3134F}"/>
              </a:ext>
            </a:extLst>
          </p:cNvPr>
          <p:cNvCxnSpPr>
            <a:cxnSpLocks/>
          </p:cNvCxnSpPr>
          <p:nvPr/>
        </p:nvCxnSpPr>
        <p:spPr>
          <a:xfrm>
            <a:off x="10471565" y="1761635"/>
            <a:ext cx="0" cy="3233151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3F91547-D9AC-DE40-BCB4-4DF26E7A56D1}"/>
              </a:ext>
            </a:extLst>
          </p:cNvPr>
          <p:cNvCxnSpPr>
            <a:cxnSpLocks/>
          </p:cNvCxnSpPr>
          <p:nvPr/>
        </p:nvCxnSpPr>
        <p:spPr>
          <a:xfrm>
            <a:off x="8884150" y="1726233"/>
            <a:ext cx="0" cy="3268553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4AF22B3-0032-2440-A392-EA29C337B1C6}"/>
              </a:ext>
            </a:extLst>
          </p:cNvPr>
          <p:cNvSpPr txBox="1"/>
          <p:nvPr/>
        </p:nvSpPr>
        <p:spPr>
          <a:xfrm>
            <a:off x="9542091" y="1502136"/>
            <a:ext cx="489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TIL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57B9C7-63DE-D94A-A135-B87A8530B61B}"/>
              </a:ext>
            </a:extLst>
          </p:cNvPr>
          <p:cNvCxnSpPr>
            <a:cxnSpLocks/>
          </p:cNvCxnSpPr>
          <p:nvPr/>
        </p:nvCxnSpPr>
        <p:spPr>
          <a:xfrm>
            <a:off x="10821126" y="2067927"/>
            <a:ext cx="0" cy="2926859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702860D-4A3E-F343-B043-059E3B43DE0C}"/>
              </a:ext>
            </a:extLst>
          </p:cNvPr>
          <p:cNvSpPr txBox="1"/>
          <p:nvPr/>
        </p:nvSpPr>
        <p:spPr>
          <a:xfrm>
            <a:off x="8149583" y="1716120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12D8BA-78B3-7B45-ABEB-F3EC66705C0E}"/>
              </a:ext>
            </a:extLst>
          </p:cNvPr>
          <p:cNvSpPr txBox="1"/>
          <p:nvPr/>
        </p:nvSpPr>
        <p:spPr>
          <a:xfrm>
            <a:off x="10746481" y="147352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610FB8-3F6D-B344-8459-C36EE6056F79}"/>
              </a:ext>
            </a:extLst>
          </p:cNvPr>
          <p:cNvSpPr txBox="1"/>
          <p:nvPr/>
        </p:nvSpPr>
        <p:spPr>
          <a:xfrm rot="-5400000">
            <a:off x="11109547" y="182209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8470A9-E996-0149-8A95-A84D3E031AD2}"/>
              </a:ext>
            </a:extLst>
          </p:cNvPr>
          <p:cNvSpPr txBox="1"/>
          <p:nvPr/>
        </p:nvSpPr>
        <p:spPr>
          <a:xfrm rot="-5400000">
            <a:off x="10794112" y="181810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60A1BC-D5A9-4245-8920-4F9812261713}"/>
              </a:ext>
            </a:extLst>
          </p:cNvPr>
          <p:cNvSpPr txBox="1"/>
          <p:nvPr/>
        </p:nvSpPr>
        <p:spPr>
          <a:xfrm rot="-5400000">
            <a:off x="10341829" y="182454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206D1C1-2684-8E44-9A56-BCCE0DFB65F1}"/>
              </a:ext>
            </a:extLst>
          </p:cNvPr>
          <p:cNvCxnSpPr>
            <a:cxnSpLocks/>
          </p:cNvCxnSpPr>
          <p:nvPr/>
        </p:nvCxnSpPr>
        <p:spPr>
          <a:xfrm>
            <a:off x="11160340" y="2053177"/>
            <a:ext cx="17691" cy="2926859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5BA8D1D-ADA5-C247-9451-5ED3CE335331}"/>
              </a:ext>
            </a:extLst>
          </p:cNvPr>
          <p:cNvCxnSpPr>
            <a:cxnSpLocks/>
          </p:cNvCxnSpPr>
          <p:nvPr/>
        </p:nvCxnSpPr>
        <p:spPr>
          <a:xfrm>
            <a:off x="9403431" y="2082677"/>
            <a:ext cx="0" cy="2912109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1C0EEF5-EB98-924D-BB1D-00FCB419992D}"/>
              </a:ext>
            </a:extLst>
          </p:cNvPr>
          <p:cNvSpPr txBox="1"/>
          <p:nvPr/>
        </p:nvSpPr>
        <p:spPr>
          <a:xfrm rot="-5400000">
            <a:off x="9976987" y="183684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508371-8E5B-1D41-AAA6-985053E7B859}"/>
              </a:ext>
            </a:extLst>
          </p:cNvPr>
          <p:cNvSpPr txBox="1"/>
          <p:nvPr/>
        </p:nvSpPr>
        <p:spPr>
          <a:xfrm rot="-5400000">
            <a:off x="9504240" y="183285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B57CD6-4941-D347-9F87-4B9EB969B5A7}"/>
              </a:ext>
            </a:extLst>
          </p:cNvPr>
          <p:cNvSpPr txBox="1"/>
          <p:nvPr/>
        </p:nvSpPr>
        <p:spPr>
          <a:xfrm rot="-5400000">
            <a:off x="8933966" y="183929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AD9FAD6-43AD-7A4F-82CA-A43BA968771F}"/>
              </a:ext>
            </a:extLst>
          </p:cNvPr>
          <p:cNvCxnSpPr>
            <a:cxnSpLocks/>
          </p:cNvCxnSpPr>
          <p:nvPr/>
        </p:nvCxnSpPr>
        <p:spPr>
          <a:xfrm>
            <a:off x="9949124" y="2067927"/>
            <a:ext cx="0" cy="2926859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77501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8865-553E-4E4E-8C46-7CD473F8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93416B1-4400-0445-AA85-8DDC42410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069" y="2145034"/>
            <a:ext cx="5168900" cy="3860800"/>
          </a:xfrm>
        </p:spPr>
      </p:pic>
      <p:pic>
        <p:nvPicPr>
          <p:cNvPr id="5" name="Content Placeholder 4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ED29CCCD-04DF-A94E-B1A4-5B2EC682C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605" y="2145034"/>
            <a:ext cx="5271328" cy="3975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26831-EE62-C147-B00D-51D0D6FE2DAD}"/>
              </a:ext>
            </a:extLst>
          </p:cNvPr>
          <p:cNvSpPr txBox="1"/>
          <p:nvPr/>
        </p:nvSpPr>
        <p:spPr>
          <a:xfrm>
            <a:off x="1631087" y="6054228"/>
            <a:ext cx="25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- 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BCDFF-9801-F145-9212-9D6143A6A15D}"/>
              </a:ext>
            </a:extLst>
          </p:cNvPr>
          <p:cNvSpPr txBox="1"/>
          <p:nvPr/>
        </p:nvSpPr>
        <p:spPr>
          <a:xfrm>
            <a:off x="7118314" y="6054228"/>
            <a:ext cx="423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– The closest cell type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7656F1-2612-3645-A7E5-3ECE8FF88279}"/>
              </a:ext>
            </a:extLst>
          </p:cNvPr>
          <p:cNvSpPr/>
          <p:nvPr/>
        </p:nvSpPr>
        <p:spPr>
          <a:xfrm>
            <a:off x="1927654" y="1841157"/>
            <a:ext cx="1519881" cy="328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BB4EC4-4F31-4A4B-9232-A973CBC4F607}"/>
              </a:ext>
            </a:extLst>
          </p:cNvPr>
          <p:cNvSpPr/>
          <p:nvPr/>
        </p:nvSpPr>
        <p:spPr>
          <a:xfrm>
            <a:off x="7670388" y="1841157"/>
            <a:ext cx="1519881" cy="328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3D52F-24DE-C142-84F7-03DB01719BB7}"/>
              </a:ext>
            </a:extLst>
          </p:cNvPr>
          <p:cNvSpPr txBox="1"/>
          <p:nvPr/>
        </p:nvSpPr>
        <p:spPr>
          <a:xfrm>
            <a:off x="2074601" y="1759349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Previous method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415AC-DCF5-BC42-B65A-E45FC68B5EF1}"/>
              </a:ext>
            </a:extLst>
          </p:cNvPr>
          <p:cNvSpPr txBox="1"/>
          <p:nvPr/>
        </p:nvSpPr>
        <p:spPr>
          <a:xfrm>
            <a:off x="8025073" y="1772828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Updated method </a:t>
            </a:r>
          </a:p>
        </p:txBody>
      </p:sp>
    </p:spTree>
    <p:extLst>
      <p:ext uri="{BB962C8B-B14F-4D97-AF65-F5344CB8AC3E}">
        <p14:creationId xmlns:p14="http://schemas.microsoft.com/office/powerpoint/2010/main" val="1433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A008DC5-CADF-0943-873A-AD5DB6EEA041}"/>
              </a:ext>
            </a:extLst>
          </p:cNvPr>
          <p:cNvSpPr txBox="1"/>
          <p:nvPr/>
        </p:nvSpPr>
        <p:spPr>
          <a:xfrm>
            <a:off x="4595150" y="315749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Including “qc failed” CRC (n = 23)</a:t>
            </a:r>
          </a:p>
        </p:txBody>
      </p:sp>
      <p:pic>
        <p:nvPicPr>
          <p:cNvPr id="12" name="Content Placeholder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7B94AD3D-66DE-0D42-8556-C179768ED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145" y="1074653"/>
            <a:ext cx="10636688" cy="525278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9D0A6F-2E45-CF47-B102-B438AA9DA30E}"/>
              </a:ext>
            </a:extLst>
          </p:cNvPr>
          <p:cNvSpPr txBox="1"/>
          <p:nvPr/>
        </p:nvSpPr>
        <p:spPr>
          <a:xfrm rot="-5400000">
            <a:off x="-784454" y="350713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Read counting</a:t>
            </a:r>
          </a:p>
        </p:txBody>
      </p:sp>
    </p:spTree>
    <p:extLst>
      <p:ext uri="{BB962C8B-B14F-4D97-AF65-F5344CB8AC3E}">
        <p14:creationId xmlns:p14="http://schemas.microsoft.com/office/powerpoint/2010/main" val="171267016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4E4E-7454-9047-B583-26074F7E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2CEA504-C305-414A-8E16-807A57EC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795" y="2059508"/>
            <a:ext cx="5499100" cy="4102100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BE452F1-0C9E-2449-939F-0894ACC4E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05" y="2059508"/>
            <a:ext cx="5291369" cy="39554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117AE4-4F50-F346-9D5A-2D9E7927DB74}"/>
              </a:ext>
            </a:extLst>
          </p:cNvPr>
          <p:cNvSpPr/>
          <p:nvPr/>
        </p:nvSpPr>
        <p:spPr>
          <a:xfrm>
            <a:off x="1927654" y="1754658"/>
            <a:ext cx="1519881" cy="328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2D8AEE-634D-1C4B-9BC9-B0D3805C9289}"/>
              </a:ext>
            </a:extLst>
          </p:cNvPr>
          <p:cNvSpPr/>
          <p:nvPr/>
        </p:nvSpPr>
        <p:spPr>
          <a:xfrm>
            <a:off x="7466464" y="1754658"/>
            <a:ext cx="1519881" cy="328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DC172-0951-0740-8CD5-29B2FC734BFD}"/>
              </a:ext>
            </a:extLst>
          </p:cNvPr>
          <p:cNvSpPr txBox="1"/>
          <p:nvPr/>
        </p:nvSpPr>
        <p:spPr>
          <a:xfrm>
            <a:off x="1631087" y="6054228"/>
            <a:ext cx="25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- Rest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63FA7-E512-DC4C-A54B-2F8D2B502295}"/>
              </a:ext>
            </a:extLst>
          </p:cNvPr>
          <p:cNvSpPr txBox="1"/>
          <p:nvPr/>
        </p:nvSpPr>
        <p:spPr>
          <a:xfrm>
            <a:off x="7118314" y="6054228"/>
            <a:ext cx="423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= CD8 TIL – The closest cell type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61100-58A9-644E-926A-F78E1DDA47FD}"/>
              </a:ext>
            </a:extLst>
          </p:cNvPr>
          <p:cNvSpPr txBox="1"/>
          <p:nvPr/>
        </p:nvSpPr>
        <p:spPr>
          <a:xfrm>
            <a:off x="2074601" y="1759349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Previous method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46414-5B29-FD48-8799-1B61081265A1}"/>
              </a:ext>
            </a:extLst>
          </p:cNvPr>
          <p:cNvSpPr txBox="1"/>
          <p:nvPr/>
        </p:nvSpPr>
        <p:spPr>
          <a:xfrm>
            <a:off x="8025073" y="1772828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Updated method </a:t>
            </a:r>
          </a:p>
        </p:txBody>
      </p:sp>
    </p:spTree>
    <p:extLst>
      <p:ext uri="{BB962C8B-B14F-4D97-AF65-F5344CB8AC3E}">
        <p14:creationId xmlns:p14="http://schemas.microsoft.com/office/powerpoint/2010/main" val="374200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CE0C376-180E-7F42-988F-840345841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5032" y="2272017"/>
            <a:ext cx="4441550" cy="32094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0168B-35B6-0F4C-93BA-7E61339A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ITGAE DMR (Previous Method)</a:t>
            </a:r>
          </a:p>
        </p:txBody>
      </p:sp>
      <p:pic>
        <p:nvPicPr>
          <p:cNvPr id="16" name="Picture 1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0902E67-585E-8B4F-8FA6-8FBB4AEB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29" y="2397131"/>
            <a:ext cx="3333428" cy="3510677"/>
          </a:xfrm>
          <a:prstGeom prst="rect">
            <a:avLst/>
          </a:prstGeom>
        </p:spPr>
      </p:pic>
      <p:pic>
        <p:nvPicPr>
          <p:cNvPr id="18" name="Picture 1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79DC4-F581-F843-9260-2805547D8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888" y="2394759"/>
            <a:ext cx="3150961" cy="34358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A4E1AC-8F3A-5942-8EE7-E5AC54B25FF8}"/>
              </a:ext>
            </a:extLst>
          </p:cNvPr>
          <p:cNvCxnSpPr>
            <a:cxnSpLocks/>
          </p:cNvCxnSpPr>
          <p:nvPr/>
        </p:nvCxnSpPr>
        <p:spPr>
          <a:xfrm>
            <a:off x="2765778" y="1858577"/>
            <a:ext cx="0" cy="3379467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AD9470-D7DA-A74C-93BE-70029CBC317C}"/>
              </a:ext>
            </a:extLst>
          </p:cNvPr>
          <p:cNvCxnSpPr>
            <a:cxnSpLocks/>
          </p:cNvCxnSpPr>
          <p:nvPr/>
        </p:nvCxnSpPr>
        <p:spPr>
          <a:xfrm>
            <a:off x="1190978" y="1858577"/>
            <a:ext cx="0" cy="3379467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56E97A0-CD94-9E44-8873-EEB2967FF5CC}"/>
              </a:ext>
            </a:extLst>
          </p:cNvPr>
          <p:cNvSpPr txBox="1"/>
          <p:nvPr/>
        </p:nvSpPr>
        <p:spPr>
          <a:xfrm>
            <a:off x="2765778" y="1818584"/>
            <a:ext cx="848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 TIL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3E016F-AAA4-314E-9DF2-244C8861866D}"/>
              </a:ext>
            </a:extLst>
          </p:cNvPr>
          <p:cNvCxnSpPr>
            <a:cxnSpLocks/>
          </p:cNvCxnSpPr>
          <p:nvPr/>
        </p:nvCxnSpPr>
        <p:spPr>
          <a:xfrm>
            <a:off x="2252134" y="2261829"/>
            <a:ext cx="0" cy="287461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6A67A-C8A3-D24B-B145-18EA7D45A116}"/>
              </a:ext>
            </a:extLst>
          </p:cNvPr>
          <p:cNvCxnSpPr>
            <a:cxnSpLocks/>
          </p:cNvCxnSpPr>
          <p:nvPr/>
        </p:nvCxnSpPr>
        <p:spPr>
          <a:xfrm>
            <a:off x="1715912" y="2261829"/>
            <a:ext cx="0" cy="287461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50E035-CDE7-D74E-A612-4302D5C4E182}"/>
              </a:ext>
            </a:extLst>
          </p:cNvPr>
          <p:cNvSpPr txBox="1"/>
          <p:nvPr/>
        </p:nvSpPr>
        <p:spPr>
          <a:xfrm>
            <a:off x="328595" y="1828798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FD7CE8-07AC-4344-8826-771342822CD1}"/>
              </a:ext>
            </a:extLst>
          </p:cNvPr>
          <p:cNvSpPr txBox="1"/>
          <p:nvPr/>
        </p:nvSpPr>
        <p:spPr>
          <a:xfrm>
            <a:off x="1727631" y="18223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49B41E-713D-F243-BD27-745B3CCD0A98}"/>
              </a:ext>
            </a:extLst>
          </p:cNvPr>
          <p:cNvSpPr txBox="1"/>
          <p:nvPr/>
        </p:nvSpPr>
        <p:spPr>
          <a:xfrm>
            <a:off x="2262269" y="213351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A6BD65-0D6A-A74F-A76D-969C1101AC1E}"/>
              </a:ext>
            </a:extLst>
          </p:cNvPr>
          <p:cNvSpPr txBox="1"/>
          <p:nvPr/>
        </p:nvSpPr>
        <p:spPr>
          <a:xfrm>
            <a:off x="1759912" y="212787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1E6CFE-68E4-7142-B435-46C01F40523C}"/>
              </a:ext>
            </a:extLst>
          </p:cNvPr>
          <p:cNvSpPr txBox="1"/>
          <p:nvPr/>
        </p:nvSpPr>
        <p:spPr>
          <a:xfrm>
            <a:off x="1189822" y="2156093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969CBC-1397-2241-97A2-F9427051FEEE}"/>
              </a:ext>
            </a:extLst>
          </p:cNvPr>
          <p:cNvCxnSpPr>
            <a:cxnSpLocks/>
          </p:cNvCxnSpPr>
          <p:nvPr/>
        </p:nvCxnSpPr>
        <p:spPr>
          <a:xfrm>
            <a:off x="11161212" y="1922176"/>
            <a:ext cx="0" cy="3379467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43C123C-66DA-5E45-8628-E931D0D6134D}"/>
              </a:ext>
            </a:extLst>
          </p:cNvPr>
          <p:cNvCxnSpPr>
            <a:cxnSpLocks/>
          </p:cNvCxnSpPr>
          <p:nvPr/>
        </p:nvCxnSpPr>
        <p:spPr>
          <a:xfrm>
            <a:off x="9595556" y="1922176"/>
            <a:ext cx="0" cy="3379467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803BF2F-A0B4-CF4E-9108-E82D70D16AD7}"/>
              </a:ext>
            </a:extLst>
          </p:cNvPr>
          <p:cNvSpPr txBox="1"/>
          <p:nvPr/>
        </p:nvSpPr>
        <p:spPr>
          <a:xfrm>
            <a:off x="11170356" y="1882183"/>
            <a:ext cx="848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 TIL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87BD51-3845-5A4B-AC14-02532CBA9B1B}"/>
              </a:ext>
            </a:extLst>
          </p:cNvPr>
          <p:cNvCxnSpPr>
            <a:cxnSpLocks/>
          </p:cNvCxnSpPr>
          <p:nvPr/>
        </p:nvCxnSpPr>
        <p:spPr>
          <a:xfrm>
            <a:off x="10634134" y="2325428"/>
            <a:ext cx="0" cy="287461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A468C2-DABD-9046-917A-C3C39F7645DB}"/>
              </a:ext>
            </a:extLst>
          </p:cNvPr>
          <p:cNvCxnSpPr>
            <a:cxnSpLocks/>
          </p:cNvCxnSpPr>
          <p:nvPr/>
        </p:nvCxnSpPr>
        <p:spPr>
          <a:xfrm>
            <a:off x="10120490" y="2325428"/>
            <a:ext cx="0" cy="287461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98DB846-DF91-A745-932F-2C6EE9C67598}"/>
              </a:ext>
            </a:extLst>
          </p:cNvPr>
          <p:cNvSpPr txBox="1"/>
          <p:nvPr/>
        </p:nvSpPr>
        <p:spPr>
          <a:xfrm>
            <a:off x="8733173" y="1892397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DFFF90-9D69-0A48-9C2A-EC2470829FB8}"/>
              </a:ext>
            </a:extLst>
          </p:cNvPr>
          <p:cNvSpPr txBox="1"/>
          <p:nvPr/>
        </p:nvSpPr>
        <p:spPr>
          <a:xfrm>
            <a:off x="10132209" y="1885969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FDF24-8FC3-FC4D-95BF-805813331C6E}"/>
              </a:ext>
            </a:extLst>
          </p:cNvPr>
          <p:cNvSpPr txBox="1"/>
          <p:nvPr/>
        </p:nvSpPr>
        <p:spPr>
          <a:xfrm>
            <a:off x="10666847" y="219711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983727-ACDA-DA49-9B42-2A52822A73FC}"/>
              </a:ext>
            </a:extLst>
          </p:cNvPr>
          <p:cNvSpPr txBox="1"/>
          <p:nvPr/>
        </p:nvSpPr>
        <p:spPr>
          <a:xfrm>
            <a:off x="10164490" y="21914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F1F0CA-1C47-7D40-86A4-C1EC5840BAA3}"/>
              </a:ext>
            </a:extLst>
          </p:cNvPr>
          <p:cNvSpPr txBox="1"/>
          <p:nvPr/>
        </p:nvSpPr>
        <p:spPr>
          <a:xfrm>
            <a:off x="9594400" y="2219692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0FDEB3-D866-3746-B55E-9EFF73F078C2}"/>
              </a:ext>
            </a:extLst>
          </p:cNvPr>
          <p:cNvCxnSpPr/>
          <p:nvPr/>
        </p:nvCxnSpPr>
        <p:spPr>
          <a:xfrm flipV="1">
            <a:off x="6197600" y="3657600"/>
            <a:ext cx="2535573" cy="936978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5D7E080-4A75-5045-B7E2-9544BF01D655}"/>
              </a:ext>
            </a:extLst>
          </p:cNvPr>
          <p:cNvCxnSpPr>
            <a:cxnSpLocks/>
          </p:cNvCxnSpPr>
          <p:nvPr/>
        </p:nvCxnSpPr>
        <p:spPr>
          <a:xfrm flipH="1" flipV="1">
            <a:off x="3682310" y="4112703"/>
            <a:ext cx="1716577" cy="64609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8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8" grpId="0"/>
      <p:bldP spid="29" grpId="0"/>
      <p:bldP spid="30" grpId="0"/>
      <p:bldP spid="31" grpId="0"/>
      <p:bldP spid="36" grpId="0"/>
      <p:bldP spid="39" grpId="0"/>
      <p:bldP spid="40" grpId="0"/>
      <p:bldP spid="41" grpId="0"/>
      <p:bldP spid="42" grpId="0"/>
      <p:bldP spid="43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710DF28-A940-0945-8806-7E819B41D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797" y="1476289"/>
            <a:ext cx="1630588" cy="215518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008D1BF-C20E-8F47-B613-3DF647D63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064" y="3768899"/>
            <a:ext cx="2188053" cy="2285642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8508B1F-6E39-624D-924C-470FCB3F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771" y="4205104"/>
            <a:ext cx="1831483" cy="193323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DD488EB-2012-2C4D-BF40-FDFF47EBC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007" y="1858577"/>
            <a:ext cx="1428476" cy="1991525"/>
          </a:xfrm>
          <a:prstGeom prst="rect">
            <a:avLst/>
          </a:prstGeom>
        </p:spPr>
      </p:pic>
      <p:pic>
        <p:nvPicPr>
          <p:cNvPr id="14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5C31C6D-8D5D-3C4F-86BA-AC6C24BE8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845032" y="2272017"/>
            <a:ext cx="4441550" cy="3209442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1A41C5-4DEA-394F-94AC-478070528447}"/>
              </a:ext>
            </a:extLst>
          </p:cNvPr>
          <p:cNvCxnSpPr/>
          <p:nvPr/>
        </p:nvCxnSpPr>
        <p:spPr>
          <a:xfrm flipV="1">
            <a:off x="6197600" y="3657600"/>
            <a:ext cx="2535573" cy="936978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D34280-B023-E84D-B646-C662F909313F}"/>
              </a:ext>
            </a:extLst>
          </p:cNvPr>
          <p:cNvCxnSpPr>
            <a:cxnSpLocks/>
          </p:cNvCxnSpPr>
          <p:nvPr/>
        </p:nvCxnSpPr>
        <p:spPr>
          <a:xfrm flipH="1" flipV="1">
            <a:off x="3682310" y="4112703"/>
            <a:ext cx="1716577" cy="64609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D01018C-EA13-6E43-80EC-FCEAF279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ITGAE DMR (Previous Method)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82859-D9BB-B844-849F-5008B7E08FA9}"/>
              </a:ext>
            </a:extLst>
          </p:cNvPr>
          <p:cNvSpPr txBox="1"/>
          <p:nvPr/>
        </p:nvSpPr>
        <p:spPr>
          <a:xfrm>
            <a:off x="5999544" y="460491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45E2C-D9A6-9B4D-8EC5-1D63BE9BD6E6}"/>
              </a:ext>
            </a:extLst>
          </p:cNvPr>
          <p:cNvSpPr txBox="1"/>
          <p:nvPr/>
        </p:nvSpPr>
        <p:spPr>
          <a:xfrm>
            <a:off x="5258995" y="481235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0.56</a:t>
            </a:r>
          </a:p>
        </p:txBody>
      </p:sp>
    </p:spTree>
    <p:extLst>
      <p:ext uri="{BB962C8B-B14F-4D97-AF65-F5344CB8AC3E}">
        <p14:creationId xmlns:p14="http://schemas.microsoft.com/office/powerpoint/2010/main" val="88246533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DEF0303-2B79-254B-8B4C-C43CF633A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60" y="1937887"/>
            <a:ext cx="5676900" cy="4102100"/>
          </a:xfr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63254F4-3B39-B947-B0FE-6B10B3C4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17" y="1969465"/>
            <a:ext cx="5867400" cy="407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2846B5-F206-7849-8685-ADC66890E2C5}"/>
              </a:ext>
            </a:extLst>
          </p:cNvPr>
          <p:cNvSpPr txBox="1"/>
          <p:nvPr/>
        </p:nvSpPr>
        <p:spPr>
          <a:xfrm>
            <a:off x="8149617" y="50415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E8757-9F73-9D43-9AE7-239E2AF3BBF8}"/>
              </a:ext>
            </a:extLst>
          </p:cNvPr>
          <p:cNvSpPr txBox="1"/>
          <p:nvPr/>
        </p:nvSpPr>
        <p:spPr>
          <a:xfrm>
            <a:off x="8971933" y="521334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0.56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08CD0B8-1EB4-6A40-8D78-10E95F550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ITGAE DMR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42D63C-2DF3-BE45-8310-F941495C6FB6}"/>
              </a:ext>
            </a:extLst>
          </p:cNvPr>
          <p:cNvSpPr/>
          <p:nvPr/>
        </p:nvSpPr>
        <p:spPr>
          <a:xfrm>
            <a:off x="2113005" y="1690688"/>
            <a:ext cx="1260390" cy="278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A077BA-FB61-4949-8F5C-5282AB7F646C}"/>
              </a:ext>
            </a:extLst>
          </p:cNvPr>
          <p:cNvSpPr/>
          <p:nvPr/>
        </p:nvSpPr>
        <p:spPr>
          <a:xfrm>
            <a:off x="7988127" y="1735628"/>
            <a:ext cx="1260390" cy="278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F2A06-B78B-3F43-9E7E-E969775DDB9D}"/>
              </a:ext>
            </a:extLst>
          </p:cNvPr>
          <p:cNvSpPr txBox="1"/>
          <p:nvPr/>
        </p:nvSpPr>
        <p:spPr>
          <a:xfrm>
            <a:off x="1930295" y="164507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Previous method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E1500-F05B-394D-841A-426E738369A7}"/>
              </a:ext>
            </a:extLst>
          </p:cNvPr>
          <p:cNvSpPr txBox="1"/>
          <p:nvPr/>
        </p:nvSpPr>
        <p:spPr>
          <a:xfrm>
            <a:off x="8298624" y="169035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 method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F8695-ED06-DD44-A2B1-E9CBA812AE57}"/>
              </a:ext>
            </a:extLst>
          </p:cNvPr>
          <p:cNvSpPr txBox="1"/>
          <p:nvPr/>
        </p:nvSpPr>
        <p:spPr>
          <a:xfrm>
            <a:off x="2724620" y="501342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C91DE-6850-A740-BB8B-13EA673E2CA1}"/>
              </a:ext>
            </a:extLst>
          </p:cNvPr>
          <p:cNvSpPr txBox="1"/>
          <p:nvPr/>
        </p:nvSpPr>
        <p:spPr>
          <a:xfrm>
            <a:off x="1984071" y="522086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0.56</a:t>
            </a:r>
          </a:p>
        </p:txBody>
      </p:sp>
    </p:spTree>
    <p:extLst>
      <p:ext uri="{BB962C8B-B14F-4D97-AF65-F5344CB8AC3E}">
        <p14:creationId xmlns:p14="http://schemas.microsoft.com/office/powerpoint/2010/main" val="353803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721E-90F6-4A44-A5FA-D590D160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B116B-4E87-B44C-9728-B6DC7BB5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3041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E386-E392-5D46-B7BE-AE0EC865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2" y="263876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Pre-Tx vs On-Tx</a:t>
            </a:r>
          </a:p>
        </p:txBody>
      </p:sp>
    </p:spTree>
    <p:extLst>
      <p:ext uri="{BB962C8B-B14F-4D97-AF65-F5344CB8AC3E}">
        <p14:creationId xmlns:p14="http://schemas.microsoft.com/office/powerpoint/2010/main" val="110735979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DCC0-2AA7-1149-A83F-838B5054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809DB7-2EDD-7D46-8CDD-B4424C22C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643" y="2220481"/>
            <a:ext cx="2235200" cy="2705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1FECB-584B-2247-AE6D-E027B3756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57" y="2360181"/>
            <a:ext cx="21590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70EF0-5D71-EB4F-9FD2-47EF0B250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81" y="2131581"/>
            <a:ext cx="2222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8415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AAFF-4609-E64C-9566-9CC78854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51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Towards a better reference</a:t>
            </a:r>
          </a:p>
        </p:txBody>
      </p:sp>
    </p:spTree>
    <p:extLst>
      <p:ext uri="{BB962C8B-B14F-4D97-AF65-F5344CB8AC3E}">
        <p14:creationId xmlns:p14="http://schemas.microsoft.com/office/powerpoint/2010/main" val="50127758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67CB674E-9553-5649-B55B-9649AAEEF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6987" y="1582433"/>
            <a:ext cx="6252339" cy="4856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D445B-B925-5144-9438-02B6B8CEC75A}"/>
              </a:ext>
            </a:extLst>
          </p:cNvPr>
          <p:cNvSpPr txBox="1"/>
          <p:nvPr/>
        </p:nvSpPr>
        <p:spPr>
          <a:xfrm>
            <a:off x="7902381" y="1051056"/>
            <a:ext cx="284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specific DMR</a:t>
            </a:r>
          </a:p>
        </p:txBody>
      </p:sp>
      <p:pic>
        <p:nvPicPr>
          <p:cNvPr id="8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E0836A4C-42D9-414D-B361-7F7953A9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1898"/>
            <a:ext cx="4763289" cy="48599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75145E-0EBC-E448-A94E-839CDB736413}"/>
              </a:ext>
            </a:extLst>
          </p:cNvPr>
          <p:cNvSpPr/>
          <p:nvPr/>
        </p:nvSpPr>
        <p:spPr>
          <a:xfrm>
            <a:off x="1791730" y="3175686"/>
            <a:ext cx="2075936" cy="1037967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4134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E16420-622E-0A43-990C-5A2C9A4E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CD8 TIL specific DMR</a:t>
            </a:r>
          </a:p>
        </p:txBody>
      </p:sp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A5315BB7-7611-B54E-9960-BFC81331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35" y="1841875"/>
            <a:ext cx="3242035" cy="2912590"/>
          </a:xfrm>
          <a:prstGeom prst="rect">
            <a:avLst/>
          </a:prstGeom>
        </p:spPr>
      </p:pic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AE57939F-DBCD-EA44-9C01-7F6C1C9A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23" y="3642144"/>
            <a:ext cx="3165857" cy="291258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61AF0A3-F3B8-5842-BB67-2B54C926C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015" y="1239279"/>
            <a:ext cx="2143985" cy="2532159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43CDE8A-6D7A-CD4C-A7FC-A36C7D03B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058" y="1575556"/>
            <a:ext cx="2154209" cy="2195882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378BA0EE-C1B3-434A-9FE7-ABD09F74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955" y="4206582"/>
            <a:ext cx="2123520" cy="2178085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91F097B-43E8-B147-ABB8-B0EFA9A89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3267" y="3963808"/>
            <a:ext cx="1900070" cy="2420859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15AFCB-5CFB-3D44-93F4-7C70AFAD6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4" y="2202440"/>
            <a:ext cx="4576031" cy="35977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AB7627-FAEB-7244-899C-279CB5B4AE52}"/>
              </a:ext>
            </a:extLst>
          </p:cNvPr>
          <p:cNvSpPr txBox="1"/>
          <p:nvPr/>
        </p:nvSpPr>
        <p:spPr>
          <a:xfrm>
            <a:off x="375736" y="5820383"/>
            <a:ext cx="424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DMR analysis: 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Group1: CD8 TIL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Group2: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CD14 PBL+ CD4 PBL + CD8 PBL + Mel tum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F9FB1A-2372-5644-80CB-2FAD40F6C129}"/>
              </a:ext>
            </a:extLst>
          </p:cNvPr>
          <p:cNvCxnSpPr/>
          <p:nvPr/>
        </p:nvCxnSpPr>
        <p:spPr>
          <a:xfrm>
            <a:off x="6186311" y="2528712"/>
            <a:ext cx="178274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269218-5170-EB4B-B08A-14965E2022D3}"/>
              </a:ext>
            </a:extLst>
          </p:cNvPr>
          <p:cNvCxnSpPr>
            <a:cxnSpLocks/>
          </p:cNvCxnSpPr>
          <p:nvPr/>
        </p:nvCxnSpPr>
        <p:spPr>
          <a:xfrm>
            <a:off x="7077684" y="3429000"/>
            <a:ext cx="1343827" cy="872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03B5D8-7410-E542-BA97-52D4B84D16D2}"/>
              </a:ext>
            </a:extLst>
          </p:cNvPr>
          <p:cNvSpPr txBox="1"/>
          <p:nvPr/>
        </p:nvSpPr>
        <p:spPr>
          <a:xfrm>
            <a:off x="4947611" y="6510511"/>
            <a:ext cx="3078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(Will generate the remaining ranges)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D2F04-4B00-A145-8159-02A0770EF4A3}"/>
              </a:ext>
            </a:extLst>
          </p:cNvPr>
          <p:cNvSpPr txBox="1"/>
          <p:nvPr/>
        </p:nvSpPr>
        <p:spPr>
          <a:xfrm>
            <a:off x="8637924" y="6473552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(In all slides all data passes the qc)</a:t>
            </a:r>
          </a:p>
        </p:txBody>
      </p:sp>
    </p:spTree>
    <p:extLst>
      <p:ext uri="{BB962C8B-B14F-4D97-AF65-F5344CB8AC3E}">
        <p14:creationId xmlns:p14="http://schemas.microsoft.com/office/powerpoint/2010/main" val="4130041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0AE0041-52A0-EE4F-A6AC-4549E050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98" y="1399492"/>
            <a:ext cx="102616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5154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550B-AA81-0443-803C-F6C57C07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CD4 TIL specific DMR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CDE9B77-4A32-2F48-99BF-6BA1DF97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418" y="1848327"/>
            <a:ext cx="5241736" cy="4027493"/>
          </a:xfr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CC80585-641F-FA4A-8394-CD958016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481" y="2446639"/>
            <a:ext cx="2135519" cy="2809664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DB5DC46-D1FA-774F-AEFE-6F4DE8F8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35" y="2585481"/>
            <a:ext cx="2720113" cy="2809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39B2C7-F602-314C-8F9C-E584A7656217}"/>
              </a:ext>
            </a:extLst>
          </p:cNvPr>
          <p:cNvSpPr txBox="1"/>
          <p:nvPr/>
        </p:nvSpPr>
        <p:spPr>
          <a:xfrm>
            <a:off x="1748402" y="5768080"/>
            <a:ext cx="2709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DMR analysis: 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Group1: CD4 TIL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Group2: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CD14 PBL+ CD4 PBL + CD8 PBL + Mel tum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C500A-44F0-664D-8684-7A421DE8FA72}"/>
              </a:ext>
            </a:extLst>
          </p:cNvPr>
          <p:cNvSpPr txBox="1"/>
          <p:nvPr/>
        </p:nvSpPr>
        <p:spPr>
          <a:xfrm>
            <a:off x="8604961" y="5550931"/>
            <a:ext cx="2903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DMR info:</a:t>
            </a:r>
          </a:p>
          <a:p>
            <a:r>
              <a:rPr lang="en-US" dirty="0"/>
              <a:t>-log10 (q) &gt; = 95 percentile</a:t>
            </a:r>
          </a:p>
          <a:p>
            <a:r>
              <a:rPr lang="en-US" dirty="0"/>
              <a:t>global delta &gt; = 95 percentile</a:t>
            </a:r>
          </a:p>
          <a:p>
            <a:r>
              <a:rPr lang="en-US" dirty="0"/>
              <a:t>(will generate  other ranges)</a:t>
            </a:r>
          </a:p>
        </p:txBody>
      </p:sp>
    </p:spTree>
    <p:extLst>
      <p:ext uri="{BB962C8B-B14F-4D97-AF65-F5344CB8AC3E}">
        <p14:creationId xmlns:p14="http://schemas.microsoft.com/office/powerpoint/2010/main" val="37319248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36008D6-DEF7-E544-8CD3-0A109BD53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98" y="2174788"/>
            <a:ext cx="4344600" cy="333491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EB8904-93B1-3D40-A5A4-92C341DD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CD4 and CD8 TIL specific DMR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3F89345-8D69-4544-98B6-2BC98EA9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98" y="1680644"/>
            <a:ext cx="3279975" cy="296236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B6E61A-EE3E-EB4C-8D4B-0810298C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309" y="3547036"/>
            <a:ext cx="3156408" cy="291585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C9ED782-B29B-1C4B-84F3-F5239EB5F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319" y="2908901"/>
            <a:ext cx="2149676" cy="2273995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A04545D-B4BE-914E-BF6C-786568B6C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8156" y="2607275"/>
            <a:ext cx="1983843" cy="2632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47F6C2-F1B1-1441-9A61-6A54FF7D1DE1}"/>
              </a:ext>
            </a:extLst>
          </p:cNvPr>
          <p:cNvSpPr txBox="1"/>
          <p:nvPr/>
        </p:nvSpPr>
        <p:spPr>
          <a:xfrm>
            <a:off x="838200" y="5722924"/>
            <a:ext cx="2709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DMR analysis: 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Group1: CD4 TIL  and CD8 TIL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Group2: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CD14 PBL+ CD4 PBL + CD8 PBL + Mel tum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5DD234-C5AD-1C41-BEFC-5F7451336F5F}"/>
              </a:ext>
            </a:extLst>
          </p:cNvPr>
          <p:cNvSpPr txBox="1"/>
          <p:nvPr/>
        </p:nvSpPr>
        <p:spPr>
          <a:xfrm>
            <a:off x="4947611" y="6510511"/>
            <a:ext cx="3078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(Will generate the remaining ranges)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71F6AA-46D5-9940-A374-CE621E361447}"/>
              </a:ext>
            </a:extLst>
          </p:cNvPr>
          <p:cNvCxnSpPr>
            <a:cxnSpLocks/>
          </p:cNvCxnSpPr>
          <p:nvPr/>
        </p:nvCxnSpPr>
        <p:spPr>
          <a:xfrm>
            <a:off x="6401746" y="2438897"/>
            <a:ext cx="1691250" cy="9901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6685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1AA2512-D419-B149-A1CF-2B98C1CF4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0" y="1721580"/>
            <a:ext cx="5734868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F8938E-DB01-3848-8F92-0895DB86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CD14 TIL specific DMR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CC42A6C-7816-A447-943E-2C5A5B36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85" y="2163598"/>
            <a:ext cx="3142528" cy="3247938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59EA466-EB8C-6D4D-AC35-70F3FFF08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280" y="2008777"/>
            <a:ext cx="3021586" cy="3557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1A1401-F0CF-9145-A2D2-192D8BA725F9}"/>
              </a:ext>
            </a:extLst>
          </p:cNvPr>
          <p:cNvSpPr txBox="1"/>
          <p:nvPr/>
        </p:nvSpPr>
        <p:spPr>
          <a:xfrm>
            <a:off x="936978" y="5934670"/>
            <a:ext cx="4662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DMR analysis: 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Group1: CD14 TIL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Group2: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CD14 PBL+ CD4 PBL + CD8 PBL + Mel tum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B841B5-3089-2145-9552-4F7FA66F6B0A}"/>
              </a:ext>
            </a:extLst>
          </p:cNvPr>
          <p:cNvSpPr txBox="1"/>
          <p:nvPr/>
        </p:nvSpPr>
        <p:spPr>
          <a:xfrm>
            <a:off x="7747005" y="5566356"/>
            <a:ext cx="2903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DMR info:</a:t>
            </a:r>
          </a:p>
          <a:p>
            <a:r>
              <a:rPr lang="en-US" dirty="0"/>
              <a:t>-log10 (q) &gt; = 95 percentile</a:t>
            </a:r>
          </a:p>
          <a:p>
            <a:r>
              <a:rPr lang="en-US" dirty="0"/>
              <a:t>global delta &gt; = 95 percentile</a:t>
            </a:r>
          </a:p>
          <a:p>
            <a:r>
              <a:rPr lang="en-US" dirty="0"/>
              <a:t>(will generate  other ranges)</a:t>
            </a:r>
          </a:p>
        </p:txBody>
      </p:sp>
    </p:spTree>
    <p:extLst>
      <p:ext uri="{BB962C8B-B14F-4D97-AF65-F5344CB8AC3E}">
        <p14:creationId xmlns:p14="http://schemas.microsoft.com/office/powerpoint/2010/main" val="266695947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A4AE-038C-9345-8B9C-9B9C0E1D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823" y="289383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 with DMR algorithm</a:t>
            </a:r>
          </a:p>
        </p:txBody>
      </p:sp>
    </p:spTree>
    <p:extLst>
      <p:ext uri="{BB962C8B-B14F-4D97-AF65-F5344CB8AC3E}">
        <p14:creationId xmlns:p14="http://schemas.microsoft.com/office/powerpoint/2010/main" val="384414208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E16420-622E-0A43-990C-5A2C9A4E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Revisit CD8 TIL specific DMR</a:t>
            </a:r>
          </a:p>
        </p:txBody>
      </p:sp>
      <p:pic>
        <p:nvPicPr>
          <p:cNvPr id="23" name="Picture 2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15AFCB-5CFB-3D44-93F4-7C70AFAD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64" y="1934205"/>
            <a:ext cx="4808082" cy="37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9123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168B-35B6-0F4C-93BA-7E61339A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Focus on ITGAE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DMRs Only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6207653-6C41-7F49-AB8F-8BD0528E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10" y="1858577"/>
            <a:ext cx="4946698" cy="3844827"/>
          </a:xfrm>
          <a:prstGeom prst="rect">
            <a:avLst/>
          </a:prstGeom>
        </p:spPr>
      </p:pic>
      <p:pic>
        <p:nvPicPr>
          <p:cNvPr id="16" name="Picture 1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0902E67-585E-8B4F-8FA6-8FBB4AEB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29" y="2397131"/>
            <a:ext cx="3333428" cy="3510677"/>
          </a:xfrm>
          <a:prstGeom prst="rect">
            <a:avLst/>
          </a:prstGeom>
        </p:spPr>
      </p:pic>
      <p:pic>
        <p:nvPicPr>
          <p:cNvPr id="18" name="Picture 1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79DC4-F581-F843-9260-2805547D8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888" y="2394759"/>
            <a:ext cx="3150961" cy="34358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A4E1AC-8F3A-5942-8EE7-E5AC54B25FF8}"/>
              </a:ext>
            </a:extLst>
          </p:cNvPr>
          <p:cNvCxnSpPr>
            <a:cxnSpLocks/>
          </p:cNvCxnSpPr>
          <p:nvPr/>
        </p:nvCxnSpPr>
        <p:spPr>
          <a:xfrm>
            <a:off x="2765778" y="1858577"/>
            <a:ext cx="0" cy="3379467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AD9470-D7DA-A74C-93BE-70029CBC317C}"/>
              </a:ext>
            </a:extLst>
          </p:cNvPr>
          <p:cNvCxnSpPr>
            <a:cxnSpLocks/>
          </p:cNvCxnSpPr>
          <p:nvPr/>
        </p:nvCxnSpPr>
        <p:spPr>
          <a:xfrm>
            <a:off x="1190978" y="1858577"/>
            <a:ext cx="0" cy="3379467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56E97A0-CD94-9E44-8873-EEB2967FF5CC}"/>
              </a:ext>
            </a:extLst>
          </p:cNvPr>
          <p:cNvSpPr txBox="1"/>
          <p:nvPr/>
        </p:nvSpPr>
        <p:spPr>
          <a:xfrm>
            <a:off x="2765778" y="1818584"/>
            <a:ext cx="848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 TIL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3E016F-AAA4-314E-9DF2-244C8861866D}"/>
              </a:ext>
            </a:extLst>
          </p:cNvPr>
          <p:cNvCxnSpPr>
            <a:cxnSpLocks/>
          </p:cNvCxnSpPr>
          <p:nvPr/>
        </p:nvCxnSpPr>
        <p:spPr>
          <a:xfrm>
            <a:off x="2252134" y="2261829"/>
            <a:ext cx="0" cy="287461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B6A67A-C8A3-D24B-B145-18EA7D45A116}"/>
              </a:ext>
            </a:extLst>
          </p:cNvPr>
          <p:cNvCxnSpPr>
            <a:cxnSpLocks/>
          </p:cNvCxnSpPr>
          <p:nvPr/>
        </p:nvCxnSpPr>
        <p:spPr>
          <a:xfrm>
            <a:off x="1715912" y="2261829"/>
            <a:ext cx="0" cy="287461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50E035-CDE7-D74E-A612-4302D5C4E182}"/>
              </a:ext>
            </a:extLst>
          </p:cNvPr>
          <p:cNvSpPr txBox="1"/>
          <p:nvPr/>
        </p:nvSpPr>
        <p:spPr>
          <a:xfrm>
            <a:off x="328595" y="1828798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FD7CE8-07AC-4344-8826-771342822CD1}"/>
              </a:ext>
            </a:extLst>
          </p:cNvPr>
          <p:cNvSpPr txBox="1"/>
          <p:nvPr/>
        </p:nvSpPr>
        <p:spPr>
          <a:xfrm>
            <a:off x="1727631" y="182237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49B41E-713D-F243-BD27-745B3CCD0A98}"/>
              </a:ext>
            </a:extLst>
          </p:cNvPr>
          <p:cNvSpPr txBox="1"/>
          <p:nvPr/>
        </p:nvSpPr>
        <p:spPr>
          <a:xfrm>
            <a:off x="2262269" y="213351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A6BD65-0D6A-A74F-A76D-969C1101AC1E}"/>
              </a:ext>
            </a:extLst>
          </p:cNvPr>
          <p:cNvSpPr txBox="1"/>
          <p:nvPr/>
        </p:nvSpPr>
        <p:spPr>
          <a:xfrm>
            <a:off x="1759912" y="212787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1E6CFE-68E4-7142-B435-46C01F40523C}"/>
              </a:ext>
            </a:extLst>
          </p:cNvPr>
          <p:cNvSpPr txBox="1"/>
          <p:nvPr/>
        </p:nvSpPr>
        <p:spPr>
          <a:xfrm>
            <a:off x="1189822" y="2156093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969CBC-1397-2241-97A2-F9427051FEEE}"/>
              </a:ext>
            </a:extLst>
          </p:cNvPr>
          <p:cNvCxnSpPr>
            <a:cxnSpLocks/>
          </p:cNvCxnSpPr>
          <p:nvPr/>
        </p:nvCxnSpPr>
        <p:spPr>
          <a:xfrm>
            <a:off x="11161212" y="1922176"/>
            <a:ext cx="0" cy="3379467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43C123C-66DA-5E45-8628-E931D0D6134D}"/>
              </a:ext>
            </a:extLst>
          </p:cNvPr>
          <p:cNvCxnSpPr>
            <a:cxnSpLocks/>
          </p:cNvCxnSpPr>
          <p:nvPr/>
        </p:nvCxnSpPr>
        <p:spPr>
          <a:xfrm>
            <a:off x="9595556" y="1922176"/>
            <a:ext cx="0" cy="3379467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803BF2F-A0B4-CF4E-9108-E82D70D16AD7}"/>
              </a:ext>
            </a:extLst>
          </p:cNvPr>
          <p:cNvSpPr txBox="1"/>
          <p:nvPr/>
        </p:nvSpPr>
        <p:spPr>
          <a:xfrm>
            <a:off x="11170356" y="1882183"/>
            <a:ext cx="848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 TIL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87BD51-3845-5A4B-AC14-02532CBA9B1B}"/>
              </a:ext>
            </a:extLst>
          </p:cNvPr>
          <p:cNvCxnSpPr>
            <a:cxnSpLocks/>
          </p:cNvCxnSpPr>
          <p:nvPr/>
        </p:nvCxnSpPr>
        <p:spPr>
          <a:xfrm>
            <a:off x="10634134" y="2325428"/>
            <a:ext cx="0" cy="287461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A468C2-DABD-9046-917A-C3C39F7645DB}"/>
              </a:ext>
            </a:extLst>
          </p:cNvPr>
          <p:cNvCxnSpPr>
            <a:cxnSpLocks/>
          </p:cNvCxnSpPr>
          <p:nvPr/>
        </p:nvCxnSpPr>
        <p:spPr>
          <a:xfrm>
            <a:off x="10120490" y="2325428"/>
            <a:ext cx="0" cy="287461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98DB846-DF91-A745-932F-2C6EE9C67598}"/>
              </a:ext>
            </a:extLst>
          </p:cNvPr>
          <p:cNvSpPr txBox="1"/>
          <p:nvPr/>
        </p:nvSpPr>
        <p:spPr>
          <a:xfrm>
            <a:off x="8733173" y="1892397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DFFF90-9D69-0A48-9C2A-EC2470829FB8}"/>
              </a:ext>
            </a:extLst>
          </p:cNvPr>
          <p:cNvSpPr txBox="1"/>
          <p:nvPr/>
        </p:nvSpPr>
        <p:spPr>
          <a:xfrm>
            <a:off x="10132209" y="1885969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FDF24-8FC3-FC4D-95BF-805813331C6E}"/>
              </a:ext>
            </a:extLst>
          </p:cNvPr>
          <p:cNvSpPr txBox="1"/>
          <p:nvPr/>
        </p:nvSpPr>
        <p:spPr>
          <a:xfrm>
            <a:off x="10666847" y="2197117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983727-ACDA-DA49-9B42-2A52822A73FC}"/>
              </a:ext>
            </a:extLst>
          </p:cNvPr>
          <p:cNvSpPr txBox="1"/>
          <p:nvPr/>
        </p:nvSpPr>
        <p:spPr>
          <a:xfrm>
            <a:off x="10164490" y="219147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F1F0CA-1C47-7D40-86A4-C1EC5840BAA3}"/>
              </a:ext>
            </a:extLst>
          </p:cNvPr>
          <p:cNvSpPr txBox="1"/>
          <p:nvPr/>
        </p:nvSpPr>
        <p:spPr>
          <a:xfrm>
            <a:off x="9594400" y="2219692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0FDEB3-D866-3746-B55E-9EFF73F078C2}"/>
              </a:ext>
            </a:extLst>
          </p:cNvPr>
          <p:cNvCxnSpPr/>
          <p:nvPr/>
        </p:nvCxnSpPr>
        <p:spPr>
          <a:xfrm flipV="1">
            <a:off x="6197600" y="3657600"/>
            <a:ext cx="2535573" cy="9369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5D7E080-4A75-5045-B7E2-9544BF01D655}"/>
              </a:ext>
            </a:extLst>
          </p:cNvPr>
          <p:cNvCxnSpPr>
            <a:cxnSpLocks/>
          </p:cNvCxnSpPr>
          <p:nvPr/>
        </p:nvCxnSpPr>
        <p:spPr>
          <a:xfrm flipH="1" flipV="1">
            <a:off x="3682310" y="4112703"/>
            <a:ext cx="1716577" cy="64609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BE1BE9-2F1D-3A4F-B8DD-FEC348F55BAC}"/>
              </a:ext>
            </a:extLst>
          </p:cNvPr>
          <p:cNvSpPr txBox="1"/>
          <p:nvPr/>
        </p:nvSpPr>
        <p:spPr>
          <a:xfrm>
            <a:off x="114444" y="6223734"/>
            <a:ext cx="778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Current one vs rest method cannot handle closely related cell types very well.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(Need to include compartment wise delta)</a:t>
            </a:r>
          </a:p>
        </p:txBody>
      </p:sp>
    </p:spTree>
    <p:extLst>
      <p:ext uri="{BB962C8B-B14F-4D97-AF65-F5344CB8AC3E}">
        <p14:creationId xmlns:p14="http://schemas.microsoft.com/office/powerpoint/2010/main" val="350922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8" grpId="0"/>
      <p:bldP spid="29" grpId="0"/>
      <p:bldP spid="30" grpId="0"/>
      <p:bldP spid="31" grpId="0"/>
      <p:bldP spid="36" grpId="0"/>
      <p:bldP spid="39" grpId="0"/>
      <p:bldP spid="40" grpId="0"/>
      <p:bldP spid="41" grpId="0"/>
      <p:bldP spid="42" grpId="0"/>
      <p:bldP spid="43" grpId="0"/>
      <p:bldP spid="49" grpId="0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710DF28-A940-0945-8806-7E819B41D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797" y="1476289"/>
            <a:ext cx="1630588" cy="215518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008D1BF-C20E-8F47-B613-3DF647D63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064" y="3768899"/>
            <a:ext cx="2188053" cy="2285642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8508B1F-6E39-624D-924C-470FCB3F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771" y="4205104"/>
            <a:ext cx="1831483" cy="193323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DD488EB-2012-2C4D-BF40-FDFF47EBC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007" y="1858577"/>
            <a:ext cx="1428476" cy="1991525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B08D10D-64F8-5144-B273-5F11C5230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310" y="1858577"/>
            <a:ext cx="4946698" cy="384482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D34C5A6-61F6-504D-B97F-F8ABA3E4027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Let’s Focus on ITGAE DMRs only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0A45D0-269C-8A40-A7E0-C76C8AE7E8D5}"/>
              </a:ext>
            </a:extLst>
          </p:cNvPr>
          <p:cNvCxnSpPr/>
          <p:nvPr/>
        </p:nvCxnSpPr>
        <p:spPr>
          <a:xfrm flipV="1">
            <a:off x="6197600" y="3657600"/>
            <a:ext cx="2535573" cy="93697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B9752D-A163-2C45-BBB8-FF6BAB76C090}"/>
              </a:ext>
            </a:extLst>
          </p:cNvPr>
          <p:cNvCxnSpPr>
            <a:cxnSpLocks/>
          </p:cNvCxnSpPr>
          <p:nvPr/>
        </p:nvCxnSpPr>
        <p:spPr>
          <a:xfrm flipH="1" flipV="1">
            <a:off x="3682310" y="4112703"/>
            <a:ext cx="1716577" cy="64609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691CD3-8533-4041-A8A9-0F9E3734154E}"/>
              </a:ext>
            </a:extLst>
          </p:cNvPr>
          <p:cNvSpPr txBox="1"/>
          <p:nvPr/>
        </p:nvSpPr>
        <p:spPr>
          <a:xfrm>
            <a:off x="114444" y="6223734"/>
            <a:ext cx="778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Current one vs rest method cannot handle closely related cell types very well.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(Need to include compartment wise delta)</a:t>
            </a:r>
          </a:p>
        </p:txBody>
      </p:sp>
    </p:spTree>
    <p:extLst>
      <p:ext uri="{BB962C8B-B14F-4D97-AF65-F5344CB8AC3E}">
        <p14:creationId xmlns:p14="http://schemas.microsoft.com/office/powerpoint/2010/main" val="12811408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1BCE-F523-2145-8BCF-BADC209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58"/>
            <a:ext cx="10515600" cy="5964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CD8 TIL vs CD8 PBL</a:t>
            </a:r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66994A5-DF2F-3A49-A26D-906DF7295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58" y="2520832"/>
            <a:ext cx="4374914" cy="33919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4306B-94F6-E844-866D-74015760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346" y="2361653"/>
            <a:ext cx="2553214" cy="2913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8AEEA-A010-194F-9583-A55F688E2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057" y="2538491"/>
            <a:ext cx="27813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DBEF2-4490-1B46-AA9B-5974E2278063}"/>
              </a:ext>
            </a:extLst>
          </p:cNvPr>
          <p:cNvSpPr txBox="1"/>
          <p:nvPr/>
        </p:nvSpPr>
        <p:spPr>
          <a:xfrm>
            <a:off x="4844472" y="802730"/>
            <a:ext cx="424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DMR analysis: 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Group1: CD8 TIL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Group2: CD8 PBL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183FC-6CFB-C64B-8A6C-58B57FE6B5A3}"/>
              </a:ext>
            </a:extLst>
          </p:cNvPr>
          <p:cNvSpPr txBox="1"/>
          <p:nvPr/>
        </p:nvSpPr>
        <p:spPr>
          <a:xfrm>
            <a:off x="7747005" y="5566356"/>
            <a:ext cx="2903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DMR info:</a:t>
            </a:r>
          </a:p>
          <a:p>
            <a:r>
              <a:rPr lang="en-US" dirty="0"/>
              <a:t>-log10 (q) &gt; = 95 percentile</a:t>
            </a:r>
          </a:p>
          <a:p>
            <a:r>
              <a:rPr lang="en-US" dirty="0"/>
              <a:t>global delta &gt; = 95 percentile</a:t>
            </a:r>
          </a:p>
        </p:txBody>
      </p:sp>
    </p:spTree>
    <p:extLst>
      <p:ext uri="{BB962C8B-B14F-4D97-AF65-F5344CB8AC3E}">
        <p14:creationId xmlns:p14="http://schemas.microsoft.com/office/powerpoint/2010/main" val="230404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E0F9-E829-CD42-9B37-3B5BF020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Action items?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81E59-3B61-E24E-A0B3-54D017350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Need to handle closely related cell types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 compartment wise delta (almost done)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the pipeline parallel (almost done)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10780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E3AB21-40BB-254E-8E32-4A210E66A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741" y="570129"/>
            <a:ext cx="2222500" cy="2882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F8AD30-9E5E-6846-B5AF-78806EAEB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891" y="3781852"/>
            <a:ext cx="2222501" cy="2717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76061F-6F80-CD41-A3E7-EF18D9223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862" y="481230"/>
            <a:ext cx="2426203" cy="288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BB398-8137-1F46-9D44-0EF00703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969" y="486129"/>
            <a:ext cx="2426203" cy="296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F3CDE5-9AEC-BF4E-85D5-FFE10C060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3597" y="3699123"/>
            <a:ext cx="2426202" cy="2800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2BFD3F-F01A-2946-B5BF-AD65DA1AA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8649" y="3701898"/>
            <a:ext cx="2251130" cy="2674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A948B-DBB6-564B-8403-0B7777B3C04D}"/>
              </a:ext>
            </a:extLst>
          </p:cNvPr>
          <p:cNvSpPr txBox="1"/>
          <p:nvPr/>
        </p:nvSpPr>
        <p:spPr>
          <a:xfrm>
            <a:off x="514237" y="1223342"/>
            <a:ext cx="461665" cy="159915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 group N=7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6008B-32CE-5F4A-95E2-762EE6C7F931}"/>
              </a:ext>
            </a:extLst>
          </p:cNvPr>
          <p:cNvSpPr txBox="1"/>
          <p:nvPr/>
        </p:nvSpPr>
        <p:spPr>
          <a:xfrm>
            <a:off x="514237" y="4449342"/>
            <a:ext cx="461665" cy="159915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 group N=3</a:t>
            </a:r>
          </a:p>
        </p:txBody>
      </p:sp>
    </p:spTree>
    <p:extLst>
      <p:ext uri="{BB962C8B-B14F-4D97-AF65-F5344CB8AC3E}">
        <p14:creationId xmlns:p14="http://schemas.microsoft.com/office/powerpoint/2010/main" val="170521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B850697-4711-DB4E-8249-663EDB48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41" y="2475723"/>
            <a:ext cx="5381372" cy="288666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2C30BDF-C298-E74A-891B-073A0CD92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2" y="2310884"/>
            <a:ext cx="5915942" cy="3216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3C370-4908-9744-82EF-651F5171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(n=4)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F48B7-D31E-284E-A4BE-4B26BFEF1B78}"/>
              </a:ext>
            </a:extLst>
          </p:cNvPr>
          <p:cNvSpPr txBox="1"/>
          <p:nvPr/>
        </p:nvSpPr>
        <p:spPr>
          <a:xfrm>
            <a:off x="3686329" y="476825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188FA-2B04-3445-8D9C-7384724BB33D}"/>
              </a:ext>
            </a:extLst>
          </p:cNvPr>
          <p:cNvSpPr txBox="1"/>
          <p:nvPr/>
        </p:nvSpPr>
        <p:spPr>
          <a:xfrm>
            <a:off x="9701291" y="476825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18B37-83E6-F44A-A81F-1D5C6D145F82}"/>
              </a:ext>
            </a:extLst>
          </p:cNvPr>
          <p:cNvSpPr txBox="1"/>
          <p:nvPr/>
        </p:nvSpPr>
        <p:spPr>
          <a:xfrm>
            <a:off x="1723596" y="5696231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CBC-Flow cytometry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C95A1-F6EE-C94A-8FED-7E207FFE5DE1}"/>
              </a:ext>
            </a:extLst>
          </p:cNvPr>
          <p:cNvSpPr txBox="1"/>
          <p:nvPr/>
        </p:nvSpPr>
        <p:spPr>
          <a:xfrm>
            <a:off x="7238323" y="577783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CBC-Flow cytometry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739AB-253D-E444-8686-FEFA25B984A0}"/>
              </a:ext>
            </a:extLst>
          </p:cNvPr>
          <p:cNvSpPr txBox="1"/>
          <p:nvPr/>
        </p:nvSpPr>
        <p:spPr>
          <a:xfrm>
            <a:off x="1332409" y="182506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 cell type Ref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31E44-DD1C-614C-BB91-8AA6A018E969}"/>
              </a:ext>
            </a:extLst>
          </p:cNvPr>
          <p:cNvSpPr txBox="1"/>
          <p:nvPr/>
        </p:nvSpPr>
        <p:spPr>
          <a:xfrm>
            <a:off x="7892348" y="182506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cell type Ref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8EA1B-FF8B-054B-A450-EA709DC41C0F}"/>
              </a:ext>
            </a:extLst>
          </p:cNvPr>
          <p:cNvSpPr txBox="1"/>
          <p:nvPr/>
        </p:nvSpPr>
        <p:spPr>
          <a:xfrm rot="-5400000">
            <a:off x="-999247" y="3615307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</p:spTree>
    <p:extLst>
      <p:ext uri="{BB962C8B-B14F-4D97-AF65-F5344CB8AC3E}">
        <p14:creationId xmlns:p14="http://schemas.microsoft.com/office/powerpoint/2010/main" val="248948396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B593-81E1-D249-91FE-5F628E91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length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E760A5-442C-A04B-A375-552A7E97C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33" y="2894100"/>
            <a:ext cx="3048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C7EEE1-1E92-CE4A-9306-012E8891BB42}"/>
              </a:ext>
            </a:extLst>
          </p:cNvPr>
          <p:cNvSpPr txBox="1"/>
          <p:nvPr/>
        </p:nvSpPr>
        <p:spPr>
          <a:xfrm>
            <a:off x="1062680" y="1857503"/>
            <a:ext cx="173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Pre-</a:t>
            </a:r>
            <a:r>
              <a:rPr lang="en-US" dirty="0" err="1"/>
              <a:t>tx</a:t>
            </a:r>
            <a:r>
              <a:rPr lang="en-US" dirty="0"/>
              <a:t> samples</a:t>
            </a:r>
          </a:p>
          <a:p>
            <a:r>
              <a:rPr lang="en-US" dirty="0"/>
              <a:t>1 on-</a:t>
            </a:r>
            <a:r>
              <a:rPr lang="en-US" dirty="0" err="1"/>
              <a:t>tx</a:t>
            </a:r>
            <a:r>
              <a:rPr lang="en-US" dirty="0"/>
              <a:t>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16175F-0441-B046-917D-5B7476807B60}"/>
              </a:ext>
            </a:extLst>
          </p:cNvPr>
          <p:cNvSpPr/>
          <p:nvPr/>
        </p:nvSpPr>
        <p:spPr>
          <a:xfrm>
            <a:off x="1334530" y="3027405"/>
            <a:ext cx="1458304" cy="296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483E74-C1B8-594F-BA94-9B95C707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862" y="2894100"/>
            <a:ext cx="3048000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C9393F-8EB6-694C-9E7A-837BF3932678}"/>
              </a:ext>
            </a:extLst>
          </p:cNvPr>
          <p:cNvSpPr/>
          <p:nvPr/>
        </p:nvSpPr>
        <p:spPr>
          <a:xfrm>
            <a:off x="8678563" y="3064475"/>
            <a:ext cx="1458304" cy="296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FABCB-E89B-BD4C-A736-18C61A1BEFD1}"/>
              </a:ext>
            </a:extLst>
          </p:cNvPr>
          <p:cNvSpPr txBox="1"/>
          <p:nvPr/>
        </p:nvSpPr>
        <p:spPr>
          <a:xfrm>
            <a:off x="8480855" y="1961375"/>
            <a:ext cx="173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Pre-</a:t>
            </a:r>
            <a:r>
              <a:rPr lang="en-US" dirty="0" err="1"/>
              <a:t>tx</a:t>
            </a:r>
            <a:r>
              <a:rPr lang="en-US" dirty="0"/>
              <a:t> samples</a:t>
            </a:r>
          </a:p>
          <a:p>
            <a:r>
              <a:rPr lang="en-US" dirty="0"/>
              <a:t>9 on-</a:t>
            </a:r>
            <a:r>
              <a:rPr lang="en-US" dirty="0" err="1"/>
              <a:t>tx</a:t>
            </a:r>
            <a:r>
              <a:rPr lang="en-US" dirty="0"/>
              <a:t> samples</a:t>
            </a:r>
          </a:p>
        </p:txBody>
      </p:sp>
    </p:spTree>
    <p:extLst>
      <p:ext uri="{BB962C8B-B14F-4D97-AF65-F5344CB8AC3E}">
        <p14:creationId xmlns:p14="http://schemas.microsoft.com/office/powerpoint/2010/main" val="45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AAFF-4609-E64C-9566-9CC78854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51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Towards a better reference</a:t>
            </a:r>
          </a:p>
        </p:txBody>
      </p:sp>
    </p:spTree>
    <p:extLst>
      <p:ext uri="{BB962C8B-B14F-4D97-AF65-F5344CB8AC3E}">
        <p14:creationId xmlns:p14="http://schemas.microsoft.com/office/powerpoint/2010/main" val="243413876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550B-AA81-0443-803C-F6C57C07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CD4 TIL specific DMR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CDE9B77-4A32-2F48-99BF-6BA1DF97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05" y="1690688"/>
            <a:ext cx="6225598" cy="4783444"/>
          </a:xfrm>
        </p:spPr>
      </p:pic>
    </p:spTree>
    <p:extLst>
      <p:ext uri="{BB962C8B-B14F-4D97-AF65-F5344CB8AC3E}">
        <p14:creationId xmlns:p14="http://schemas.microsoft.com/office/powerpoint/2010/main" val="201751028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EFAE13F-0D1C-B043-A1C5-7391255AD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350" y="1690688"/>
            <a:ext cx="5611650" cy="4351338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DE16420-622E-0A43-990C-5A2C9A4E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CD8 TIL specific DMR</a:t>
            </a:r>
          </a:p>
        </p:txBody>
      </p:sp>
    </p:spTree>
    <p:extLst>
      <p:ext uri="{BB962C8B-B14F-4D97-AF65-F5344CB8AC3E}">
        <p14:creationId xmlns:p14="http://schemas.microsoft.com/office/powerpoint/2010/main" val="133401493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36008D6-DEF7-E544-8CD3-0A109BD53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235" y="1887409"/>
            <a:ext cx="5668765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EB8904-93B1-3D40-A5A4-92C341DD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CD4 and CD8 TIL specific DMR</a:t>
            </a:r>
          </a:p>
        </p:txBody>
      </p:sp>
    </p:spTree>
    <p:extLst>
      <p:ext uri="{BB962C8B-B14F-4D97-AF65-F5344CB8AC3E}">
        <p14:creationId xmlns:p14="http://schemas.microsoft.com/office/powerpoint/2010/main" val="186232109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1AA2512-D419-B149-A1CF-2B98C1CF4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0" y="1721580"/>
            <a:ext cx="5734868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F8938E-DB01-3848-8F92-0895DB86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CD14 TIL specific DMR</a:t>
            </a:r>
          </a:p>
        </p:txBody>
      </p:sp>
    </p:spTree>
    <p:extLst>
      <p:ext uri="{BB962C8B-B14F-4D97-AF65-F5344CB8AC3E}">
        <p14:creationId xmlns:p14="http://schemas.microsoft.com/office/powerpoint/2010/main" val="36873959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19E7-897C-DD47-AD71-1685FB65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TIL Specific DMR</a:t>
            </a:r>
          </a:p>
        </p:txBody>
      </p:sp>
      <p:pic>
        <p:nvPicPr>
          <p:cNvPr id="5" name="Content Placeholder 4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BFA58758-D0F0-1C43-BBDD-D6EE9467D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73" y="1800911"/>
            <a:ext cx="5839527" cy="4351338"/>
          </a:xfrm>
        </p:spPr>
      </p:pic>
    </p:spTree>
    <p:extLst>
      <p:ext uri="{BB962C8B-B14F-4D97-AF65-F5344CB8AC3E}">
        <p14:creationId xmlns:p14="http://schemas.microsoft.com/office/powerpoint/2010/main" val="319172007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26CB-FCB9-4B4E-9A3A-B82A2C60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90" y="298475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CRC samples</a:t>
            </a:r>
          </a:p>
        </p:txBody>
      </p:sp>
    </p:spTree>
    <p:extLst>
      <p:ext uri="{BB962C8B-B14F-4D97-AF65-F5344CB8AC3E}">
        <p14:creationId xmlns:p14="http://schemas.microsoft.com/office/powerpoint/2010/main" val="375398353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B65F-BA34-5A47-B03F-7FD6DB6D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CC261-06B9-E249-9AF9-6FE19DFC0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9948" y="2663456"/>
            <a:ext cx="3657600" cy="34290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02605A-2D81-4447-BFD4-568E53ACDE1B}"/>
              </a:ext>
            </a:extLst>
          </p:cNvPr>
          <p:cNvSpPr txBox="1"/>
          <p:nvPr/>
        </p:nvSpPr>
        <p:spPr>
          <a:xfrm>
            <a:off x="874023" y="2218403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#available fragment = [617,798]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44A49E-48B5-CE4E-937F-AFFFCB5A478F}"/>
              </a:ext>
            </a:extLst>
          </p:cNvPr>
          <p:cNvSpPr txBox="1"/>
          <p:nvPr/>
        </p:nvSpPr>
        <p:spPr>
          <a:xfrm>
            <a:off x="4494325" y="2227061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#available fragment &gt; 1000</a:t>
            </a:r>
          </a:p>
        </p:txBody>
      </p:sp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18079548-DAF9-8146-B15A-0F2B3BCC3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28" y="2819235"/>
            <a:ext cx="3329096" cy="33160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01C85-D64D-D148-B646-AE9C5DC4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226" y="5118107"/>
            <a:ext cx="1409700" cy="27940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6DE5111C-88DB-374F-BA6C-D1A0318F5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934" y="2645586"/>
            <a:ext cx="3489728" cy="3464741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7D10B703-F170-0C40-A8AE-0A42D3435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430" y="5267482"/>
            <a:ext cx="1373388" cy="26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94687A-5543-ED49-96C5-3D42020D1A47}"/>
              </a:ext>
            </a:extLst>
          </p:cNvPr>
          <p:cNvSpPr txBox="1"/>
          <p:nvPr/>
        </p:nvSpPr>
        <p:spPr>
          <a:xfrm>
            <a:off x="1192206" y="6101669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34C6DD-C3CB-2144-ABD7-FA8FFED94155}"/>
              </a:ext>
            </a:extLst>
          </p:cNvPr>
          <p:cNvSpPr txBox="1"/>
          <p:nvPr/>
        </p:nvSpPr>
        <p:spPr>
          <a:xfrm rot="-5400000">
            <a:off x="-166825" y="398867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0BB51E-6493-7D4A-8968-99A2564430B8}"/>
              </a:ext>
            </a:extLst>
          </p:cNvPr>
          <p:cNvSpPr txBox="1"/>
          <p:nvPr/>
        </p:nvSpPr>
        <p:spPr>
          <a:xfrm>
            <a:off x="4927423" y="6074586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52E7D-51C2-E947-8A2B-5F99EFFABBBC}"/>
              </a:ext>
            </a:extLst>
          </p:cNvPr>
          <p:cNvSpPr txBox="1"/>
          <p:nvPr/>
        </p:nvSpPr>
        <p:spPr>
          <a:xfrm>
            <a:off x="7918484" y="6354375"/>
            <a:ext cx="4378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(#available fragment = #fragment corresponding to the “SM”) </a:t>
            </a:r>
          </a:p>
        </p:txBody>
      </p:sp>
    </p:spTree>
    <p:extLst>
      <p:ext uri="{BB962C8B-B14F-4D97-AF65-F5344CB8AC3E}">
        <p14:creationId xmlns:p14="http://schemas.microsoft.com/office/powerpoint/2010/main" val="125780121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B65F-BA34-5A47-B03F-7FD6DB6D2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66" y="998718"/>
            <a:ext cx="1107416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Down sampling (#fragment) “good” samples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B2A9F7B-980B-9245-9030-84E234AB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8" y="2819235"/>
            <a:ext cx="3329096" cy="3316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C884D-CC7E-F242-891F-B05DECFB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26" y="5118107"/>
            <a:ext cx="1409700" cy="279400"/>
          </a:xfrm>
          <a:prstGeom prst="rect">
            <a:avLst/>
          </a:prstGeom>
        </p:spPr>
      </p:pic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22A67061-EAC1-A840-A75A-C0378F18A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77883" y="2587735"/>
            <a:ext cx="3575903" cy="3537907"/>
          </a:xfr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7E5C313-8F57-954B-9C12-8CEA47A91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7604" y="5152469"/>
            <a:ext cx="1244756" cy="2127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73E285-1212-5341-94D5-467D3B55FD7E}"/>
              </a:ext>
            </a:extLst>
          </p:cNvPr>
          <p:cNvSpPr txBox="1"/>
          <p:nvPr/>
        </p:nvSpPr>
        <p:spPr>
          <a:xfrm>
            <a:off x="8810109" y="2115390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#available fragment = 650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25861-168F-F341-A199-4245120A17F2}"/>
              </a:ext>
            </a:extLst>
          </p:cNvPr>
          <p:cNvSpPr txBox="1"/>
          <p:nvPr/>
        </p:nvSpPr>
        <p:spPr>
          <a:xfrm>
            <a:off x="874023" y="2218403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#available fragment = [617,798]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5B7E6-C2B2-0D42-88C1-027A00ED496F}"/>
              </a:ext>
            </a:extLst>
          </p:cNvPr>
          <p:cNvSpPr txBox="1"/>
          <p:nvPr/>
        </p:nvSpPr>
        <p:spPr>
          <a:xfrm>
            <a:off x="1192206" y="6101669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BE8FF0-E6C8-B84D-B79C-C207CC442316}"/>
              </a:ext>
            </a:extLst>
          </p:cNvPr>
          <p:cNvSpPr txBox="1"/>
          <p:nvPr/>
        </p:nvSpPr>
        <p:spPr>
          <a:xfrm rot="-5400000">
            <a:off x="-166825" y="398867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1D8D9C-B0CF-2C46-8E89-D7E6A5780063}"/>
              </a:ext>
            </a:extLst>
          </p:cNvPr>
          <p:cNvSpPr txBox="1"/>
          <p:nvPr/>
        </p:nvSpPr>
        <p:spPr>
          <a:xfrm>
            <a:off x="9135705" y="6034567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1F0640-A67A-F840-B759-C1C0D2190A54}"/>
              </a:ext>
            </a:extLst>
          </p:cNvPr>
          <p:cNvSpPr txBox="1"/>
          <p:nvPr/>
        </p:nvSpPr>
        <p:spPr>
          <a:xfrm>
            <a:off x="4494325" y="2227061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#available fragment &gt; 1000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72D2BE13-DEA7-D443-A65A-E63FE18CC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934" y="2645586"/>
            <a:ext cx="3489728" cy="34647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0F582D-0886-674D-995C-B8145B428F3D}"/>
              </a:ext>
            </a:extLst>
          </p:cNvPr>
          <p:cNvSpPr txBox="1"/>
          <p:nvPr/>
        </p:nvSpPr>
        <p:spPr>
          <a:xfrm>
            <a:off x="4927423" y="6074586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45716F-295E-984B-96CC-802A65C4DAAA}"/>
              </a:ext>
            </a:extLst>
          </p:cNvPr>
          <p:cNvCxnSpPr/>
          <p:nvPr/>
        </p:nvCxnSpPr>
        <p:spPr>
          <a:xfrm>
            <a:off x="6746780" y="4151870"/>
            <a:ext cx="1458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17BD486F-A99F-3E4A-B76D-052A761DD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430" y="5267482"/>
            <a:ext cx="1373388" cy="26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B5BAD3-75A2-C74B-BC1F-13A6C2C0B673}"/>
              </a:ext>
            </a:extLst>
          </p:cNvPr>
          <p:cNvSpPr txBox="1"/>
          <p:nvPr/>
        </p:nvSpPr>
        <p:spPr>
          <a:xfrm>
            <a:off x="6934978" y="382412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Down sample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FAA7933-9FC1-A245-BB8C-C96E718123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20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2F8-2F50-DC4F-B018-E740761A2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297" y="1431283"/>
            <a:ext cx="12472086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Diagnosis of 13 cell types reference</a:t>
            </a:r>
          </a:p>
        </p:txBody>
      </p:sp>
    </p:spTree>
    <p:extLst>
      <p:ext uri="{BB962C8B-B14F-4D97-AF65-F5344CB8AC3E}">
        <p14:creationId xmlns:p14="http://schemas.microsoft.com/office/powerpoint/2010/main" val="348216100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1280-325C-F64A-9E3D-499C02E2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Why all CRC samples not showing good correlation?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2A47-AE7F-B04D-A652-4F3D7D4C6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previous slide it seems down sampling the fragment does not reproduce the “bad” correlation.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we studied other qc of the CRC samples.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 rate seems to be also related. </a:t>
            </a:r>
          </a:p>
        </p:txBody>
      </p:sp>
    </p:spTree>
    <p:extLst>
      <p:ext uri="{BB962C8B-B14F-4D97-AF65-F5344CB8AC3E}">
        <p14:creationId xmlns:p14="http://schemas.microsoft.com/office/powerpoint/2010/main" val="106471701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FAD8-55AC-124F-A577-9C7B5776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Effect of Mapping rate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5800B59-280E-AB43-87DC-59822718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41" y="2353486"/>
            <a:ext cx="3489728" cy="3464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1D2A33-581D-124E-A236-B6A4A35A2C0F}"/>
              </a:ext>
            </a:extLst>
          </p:cNvPr>
          <p:cNvSpPr txBox="1"/>
          <p:nvPr/>
        </p:nvSpPr>
        <p:spPr>
          <a:xfrm>
            <a:off x="986281" y="5818227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B128A13-FF58-C34E-A578-EE645C9A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4975382"/>
            <a:ext cx="1373388" cy="2600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EE22C-2FB4-7A43-83AB-0CCF38939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84825" y="2990063"/>
            <a:ext cx="4826001" cy="2509521"/>
          </a:xfr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883189C-7A96-8C49-9293-7BF9E25C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282" y="2590930"/>
            <a:ext cx="3103599" cy="3091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F1A433-1452-6E49-8729-F54917777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9626" y="4728558"/>
            <a:ext cx="1409700" cy="279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0AA50F-5784-EA4F-98F9-6FA25E545ED8}"/>
              </a:ext>
            </a:extLst>
          </p:cNvPr>
          <p:cNvSpPr txBox="1"/>
          <p:nvPr/>
        </p:nvSpPr>
        <p:spPr>
          <a:xfrm>
            <a:off x="9783921" y="5662962"/>
            <a:ext cx="205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8A769F-E503-EA43-99AF-8DD467642697}"/>
              </a:ext>
            </a:extLst>
          </p:cNvPr>
          <p:cNvSpPr txBox="1"/>
          <p:nvPr/>
        </p:nvSpPr>
        <p:spPr>
          <a:xfrm rot="-5400000">
            <a:off x="8379240" y="3642606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E98D15-F140-BF49-96FA-476AE92891B7}"/>
              </a:ext>
            </a:extLst>
          </p:cNvPr>
          <p:cNvSpPr txBox="1"/>
          <p:nvPr/>
        </p:nvSpPr>
        <p:spPr>
          <a:xfrm rot="-5400000">
            <a:off x="-125364" y="3838183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F91F0B-B733-814B-A6E9-3A2FECB42530}"/>
              </a:ext>
            </a:extLst>
          </p:cNvPr>
          <p:cNvCxnSpPr>
            <a:cxnSpLocks/>
          </p:cNvCxnSpPr>
          <p:nvPr/>
        </p:nvCxnSpPr>
        <p:spPr>
          <a:xfrm>
            <a:off x="6002215" y="2919725"/>
            <a:ext cx="0" cy="2980676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35D5E0-3E29-504D-9AEB-9F33FF18672B}"/>
              </a:ext>
            </a:extLst>
          </p:cNvPr>
          <p:cNvCxnSpPr>
            <a:cxnSpLocks/>
          </p:cNvCxnSpPr>
          <p:nvPr/>
        </p:nvCxnSpPr>
        <p:spPr>
          <a:xfrm flipH="1">
            <a:off x="3412431" y="4581156"/>
            <a:ext cx="1350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89F129-EA53-0A46-95AD-A095F249CA6B}"/>
              </a:ext>
            </a:extLst>
          </p:cNvPr>
          <p:cNvCxnSpPr>
            <a:cxnSpLocks/>
          </p:cNvCxnSpPr>
          <p:nvPr/>
        </p:nvCxnSpPr>
        <p:spPr>
          <a:xfrm>
            <a:off x="7175500" y="4536923"/>
            <a:ext cx="16353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06AD042-6899-F949-BA34-706129E9CA38}"/>
              </a:ext>
            </a:extLst>
          </p:cNvPr>
          <p:cNvSpPr txBox="1"/>
          <p:nvPr/>
        </p:nvSpPr>
        <p:spPr>
          <a:xfrm>
            <a:off x="6565900" y="6340045"/>
            <a:ext cx="553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do: perform this analyses on melanoma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69017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3E83-8327-664C-BD6B-11BA4A35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8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silico fragment length selection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(melanoma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731876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54058-1488-7C4D-8E2E-9C0719EAD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92585"/>
            <a:ext cx="2679357" cy="42465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789FB-8635-3F4B-A171-F0246493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789" y="2309718"/>
            <a:ext cx="2768600" cy="284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27D97-DDA3-1B46-A61B-B382204F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608" y="2403266"/>
            <a:ext cx="2768939" cy="284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C46761-5DD9-6949-B196-17489AC2D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548" y="2445265"/>
            <a:ext cx="2768600" cy="28448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ACC915F-1594-194F-A69B-04B9F318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57" y="18255"/>
            <a:ext cx="11786286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Median fragment length of samples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8B500-2DA8-A140-82E1-FFF47E09508A}"/>
              </a:ext>
            </a:extLst>
          </p:cNvPr>
          <p:cNvSpPr txBox="1"/>
          <p:nvPr/>
        </p:nvSpPr>
        <p:spPr>
          <a:xfrm>
            <a:off x="3009257" y="6255965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*these are the overall median fragment lengths</a:t>
            </a:r>
          </a:p>
        </p:txBody>
      </p:sp>
    </p:spTree>
    <p:extLst>
      <p:ext uri="{BB962C8B-B14F-4D97-AF65-F5344CB8AC3E}">
        <p14:creationId xmlns:p14="http://schemas.microsoft.com/office/powerpoint/2010/main" val="77404367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06A5-3ABB-AB49-9842-40C3A760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specific fragment length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48AB8496-B695-404C-9A79-B4D0D35D3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935" y="1972770"/>
            <a:ext cx="3693577" cy="4351338"/>
          </a:xfr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5BAF20F-710A-1847-9558-9B8DC385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423" y="2006108"/>
            <a:ext cx="3771900" cy="4318000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09DAEB47-B338-6F4D-9F75-122097F84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34" y="1972770"/>
            <a:ext cx="3657600" cy="429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156F0-97C5-9442-9FF2-01D3969FCD78}"/>
              </a:ext>
            </a:extLst>
          </p:cNvPr>
          <p:cNvSpPr txBox="1"/>
          <p:nvPr/>
        </p:nvSpPr>
        <p:spPr>
          <a:xfrm>
            <a:off x="2259723" y="6421524"/>
            <a:ext cx="880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*these are the fragment lengths corresponding to signature matrix and read counting</a:t>
            </a:r>
          </a:p>
        </p:txBody>
      </p:sp>
    </p:spTree>
    <p:extLst>
      <p:ext uri="{BB962C8B-B14F-4D97-AF65-F5344CB8AC3E}">
        <p14:creationId xmlns:p14="http://schemas.microsoft.com/office/powerpoint/2010/main" val="8637836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9C6B-050C-D147-A2CE-D3B632AE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silico fragment length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C25C-6E4F-754D-A9D3-B8A0B5EE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code to specify minimum and maximum fragment length for a specific cell type is ready.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previous slide, it seems maximum 170bp is a good choice for TIL fragment (median of DCB TIL fragment length is 170 bp)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the next 2 slides, the results are shown for some maximum fragment length thresholds (we do not call a fragment TIL specific if the length is greater than the predefined threshold).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results are shown in absolute mode, at least 3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cpg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per fragment and for “good” melanoma and healthy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cfNDA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8915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6FECCE-8305-1744-AA07-954043E7D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352" y="774700"/>
            <a:ext cx="2222500" cy="2514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52078-DDC8-CB47-9D94-E0C9DB00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863600"/>
            <a:ext cx="22225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BF2F63-3821-FD46-B561-FAB0C2379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450" y="634206"/>
            <a:ext cx="2781300" cy="284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339F97-75A4-704B-8167-7E2B5F100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075" y="736600"/>
            <a:ext cx="2781300" cy="284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C9E986-B4C2-E44A-B6B9-9C10F9ADC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275" y="4232275"/>
            <a:ext cx="2222500" cy="226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868EE2-57FE-0F44-8606-6CFAD1F43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50" y="4232275"/>
            <a:ext cx="2222500" cy="226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572EEF-67AE-0145-9264-4B4B6110BF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4051300"/>
            <a:ext cx="2781300" cy="285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B97A2E-E45A-314A-B509-59A4808B8D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3987800"/>
            <a:ext cx="2781300" cy="2857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662671-2608-D04C-AC3B-75E6BB452E95}"/>
              </a:ext>
            </a:extLst>
          </p:cNvPr>
          <p:cNvSpPr txBox="1"/>
          <p:nvPr/>
        </p:nvSpPr>
        <p:spPr>
          <a:xfrm rot="-5400000">
            <a:off x="-1111663" y="200598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fragment size filtering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F62DC-053E-D046-9034-D2A9277ADAAF}"/>
              </a:ext>
            </a:extLst>
          </p:cNvPr>
          <p:cNvSpPr txBox="1"/>
          <p:nvPr/>
        </p:nvSpPr>
        <p:spPr>
          <a:xfrm rot="-5400000">
            <a:off x="-932375" y="508106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size &lt;=170 </a:t>
            </a:r>
          </a:p>
        </p:txBody>
      </p:sp>
    </p:spTree>
    <p:extLst>
      <p:ext uri="{BB962C8B-B14F-4D97-AF65-F5344CB8AC3E}">
        <p14:creationId xmlns:p14="http://schemas.microsoft.com/office/powerpoint/2010/main" val="320781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23FEB60-FFD1-2344-9687-FB52772DE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2912" y="365125"/>
            <a:ext cx="3452998" cy="3088048"/>
          </a:xfr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23576D-85E8-BA42-B834-BBB64D5D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25" y="4015371"/>
            <a:ext cx="2597253" cy="2477667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D69FA12-78CA-8346-9B77-9DB93FD53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252" y="4017378"/>
            <a:ext cx="2609859" cy="2477668"/>
          </a:xfrm>
          <a:prstGeom prst="rect">
            <a:avLst/>
          </a:prstGeom>
        </p:spPr>
      </p:pic>
      <p:pic>
        <p:nvPicPr>
          <p:cNvPr id="21" name="Picture 20" descr="Chart, box and whisker chart&#10;&#10;Description automatically generated">
            <a:extLst>
              <a:ext uri="{FF2B5EF4-FFF2-40B4-BE49-F238E27FC236}">
                <a16:creationId xmlns:a16="http://schemas.microsoft.com/office/drawing/2014/main" id="{AC19B08D-0718-4C4E-A58E-C99714D31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200" y="3835594"/>
            <a:ext cx="2844800" cy="2644744"/>
          </a:xfrm>
          <a:prstGeom prst="rect">
            <a:avLst/>
          </a:prstGeom>
        </p:spPr>
      </p:pic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E52557-9924-3641-8280-E5FE60A65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463" y="4015207"/>
            <a:ext cx="2707361" cy="24776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A9101A-1B90-5B47-9D66-22308AD73B81}"/>
              </a:ext>
            </a:extLst>
          </p:cNvPr>
          <p:cNvSpPr txBox="1"/>
          <p:nvPr/>
        </p:nvSpPr>
        <p:spPr>
          <a:xfrm rot="-5400000">
            <a:off x="336357" y="49826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C5AF56-8C2C-B140-87D9-FC323159E7BF}"/>
              </a:ext>
            </a:extLst>
          </p:cNvPr>
          <p:cNvSpPr txBox="1"/>
          <p:nvPr/>
        </p:nvSpPr>
        <p:spPr>
          <a:xfrm>
            <a:off x="4514541" y="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fragment size filtering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9CC20D-E31C-1044-94F5-83661BFDA160}"/>
              </a:ext>
            </a:extLst>
          </p:cNvPr>
          <p:cNvSpPr txBox="1"/>
          <p:nvPr/>
        </p:nvSpPr>
        <p:spPr>
          <a:xfrm>
            <a:off x="1187141" y="3549328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size &lt;=170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1FD25-A02F-9644-90BB-6E1927F14345}"/>
              </a:ext>
            </a:extLst>
          </p:cNvPr>
          <p:cNvSpPr txBox="1"/>
          <p:nvPr/>
        </p:nvSpPr>
        <p:spPr>
          <a:xfrm>
            <a:off x="4001219" y="3549328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size &lt;=167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6A96C6-97E9-774E-AB92-E7F957D3C18D}"/>
              </a:ext>
            </a:extLst>
          </p:cNvPr>
          <p:cNvSpPr txBox="1"/>
          <p:nvPr/>
        </p:nvSpPr>
        <p:spPr>
          <a:xfrm>
            <a:off x="6648232" y="350455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size &lt;=165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57B10C-DBCB-6F4D-A3F6-2560D9B131F4}"/>
              </a:ext>
            </a:extLst>
          </p:cNvPr>
          <p:cNvSpPr txBox="1"/>
          <p:nvPr/>
        </p:nvSpPr>
        <p:spPr>
          <a:xfrm>
            <a:off x="9500757" y="3466848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size &lt;=160 </a:t>
            </a:r>
          </a:p>
        </p:txBody>
      </p:sp>
    </p:spTree>
    <p:extLst>
      <p:ext uri="{BB962C8B-B14F-4D97-AF65-F5344CB8AC3E}">
        <p14:creationId xmlns:p14="http://schemas.microsoft.com/office/powerpoint/2010/main" val="233617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E96B-78FC-3540-BDA2-33C11F26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 in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D108A-C07C-BC47-9EA0-A3CE4E18F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in silico size selection for low fragment length samples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Updating the dashboard to include individual DMR AUC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Updating the DMR pipeline to include compartment wise delta (along with one vs rest delta)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16673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DAF5A-0FA1-AD48-B176-BEE6BDD6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24" y="291061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Towards a better reference</a:t>
            </a:r>
          </a:p>
        </p:txBody>
      </p:sp>
    </p:spTree>
    <p:extLst>
      <p:ext uri="{BB962C8B-B14F-4D97-AF65-F5344CB8AC3E}">
        <p14:creationId xmlns:p14="http://schemas.microsoft.com/office/powerpoint/2010/main" val="2828047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2981CC7-52E5-2641-B371-F544961C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11" y="644025"/>
            <a:ext cx="6619540" cy="56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9601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E4F4-EF1B-4247-B729-BF05D4CB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B34FC4-87EE-1345-9250-07B7084E3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9833" y="1801898"/>
            <a:ext cx="5674024" cy="4351338"/>
          </a:xfrm>
        </p:spPr>
      </p:pic>
      <p:pic>
        <p:nvPicPr>
          <p:cNvPr id="4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A8BE6427-CD14-7F42-AE3A-077A1E2D8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1898"/>
            <a:ext cx="4763289" cy="48599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9AAABD-3738-B240-A0AC-30803674865F}"/>
              </a:ext>
            </a:extLst>
          </p:cNvPr>
          <p:cNvSpPr/>
          <p:nvPr/>
        </p:nvSpPr>
        <p:spPr>
          <a:xfrm>
            <a:off x="1791730" y="3175686"/>
            <a:ext cx="2075936" cy="1037967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18CE5-7E73-464C-8D0D-68281D2A4AF0}"/>
              </a:ext>
            </a:extLst>
          </p:cNvPr>
          <p:cNvSpPr txBox="1"/>
          <p:nvPr/>
        </p:nvSpPr>
        <p:spPr>
          <a:xfrm>
            <a:off x="8130746" y="1376961"/>
            <a:ext cx="284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specific DMR</a:t>
            </a:r>
          </a:p>
        </p:txBody>
      </p:sp>
    </p:spTree>
    <p:extLst>
      <p:ext uri="{BB962C8B-B14F-4D97-AF65-F5344CB8AC3E}">
        <p14:creationId xmlns:p14="http://schemas.microsoft.com/office/powerpoint/2010/main" val="89858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838C5-A407-9A48-B16E-07F9746C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A742F0C-E08B-754C-B68E-0768A1B9D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37982"/>
            <a:ext cx="5619529" cy="4351338"/>
          </a:xfrm>
        </p:spPr>
      </p:pic>
      <p:pic>
        <p:nvPicPr>
          <p:cNvPr id="6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208AAC5D-3D61-414F-B566-66FC8B6D4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1898"/>
            <a:ext cx="4763289" cy="48599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ACF652-1BA5-2540-B719-99BCCD2A78EE}"/>
              </a:ext>
            </a:extLst>
          </p:cNvPr>
          <p:cNvSpPr/>
          <p:nvPr/>
        </p:nvSpPr>
        <p:spPr>
          <a:xfrm>
            <a:off x="1791730" y="3175686"/>
            <a:ext cx="2075936" cy="1037967"/>
          </a:xfrm>
          <a:prstGeom prst="rect">
            <a:avLst/>
          </a:prstGeom>
          <a:solidFill>
            <a:schemeClr val="accent1">
              <a:alpha val="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0513C-6F0B-064C-BAA5-571EAC3E93D3}"/>
              </a:ext>
            </a:extLst>
          </p:cNvPr>
          <p:cNvSpPr txBox="1"/>
          <p:nvPr/>
        </p:nvSpPr>
        <p:spPr>
          <a:xfrm>
            <a:off x="8130746" y="1376961"/>
            <a:ext cx="284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specific DMR</a:t>
            </a:r>
          </a:p>
        </p:txBody>
      </p:sp>
    </p:spTree>
    <p:extLst>
      <p:ext uri="{BB962C8B-B14F-4D97-AF65-F5344CB8AC3E}">
        <p14:creationId xmlns:p14="http://schemas.microsoft.com/office/powerpoint/2010/main" val="202574468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838C5-A407-9A48-B16E-07F9746C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A742F0C-E08B-754C-B68E-0768A1B9D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8314" y="1739112"/>
            <a:ext cx="5747215" cy="445020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96C11F7-4972-6E46-B72E-8A52CC5F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80" y="1837982"/>
            <a:ext cx="5575320" cy="4244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96E26-58DD-324C-AE69-F084DD7D783D}"/>
              </a:ext>
            </a:extLst>
          </p:cNvPr>
          <p:cNvSpPr txBox="1"/>
          <p:nvPr/>
        </p:nvSpPr>
        <p:spPr>
          <a:xfrm>
            <a:off x="8130746" y="1376961"/>
            <a:ext cx="284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specific DMR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40E1D-4C26-EF42-9880-23F2C9823F1A}"/>
              </a:ext>
            </a:extLst>
          </p:cNvPr>
          <p:cNvSpPr txBox="1"/>
          <p:nvPr/>
        </p:nvSpPr>
        <p:spPr>
          <a:xfrm>
            <a:off x="2549611" y="1420226"/>
            <a:ext cx="284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specific DMR</a:t>
            </a:r>
          </a:p>
        </p:txBody>
      </p:sp>
    </p:spTree>
    <p:extLst>
      <p:ext uri="{BB962C8B-B14F-4D97-AF65-F5344CB8AC3E}">
        <p14:creationId xmlns:p14="http://schemas.microsoft.com/office/powerpoint/2010/main" val="223041706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A8DA-D124-EA4E-BC81-C9CE9D81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02834E2-92AC-2747-BA14-E76469F49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13269"/>
            <a:ext cx="5752433" cy="4417744"/>
          </a:xfr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674A488-2723-0140-A99B-3490E883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80" y="1837982"/>
            <a:ext cx="5575320" cy="4244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513A5-A398-784D-B72C-CB2DC22DC04D}"/>
              </a:ext>
            </a:extLst>
          </p:cNvPr>
          <p:cNvSpPr txBox="1"/>
          <p:nvPr/>
        </p:nvSpPr>
        <p:spPr>
          <a:xfrm>
            <a:off x="8130746" y="1376961"/>
            <a:ext cx="284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specific DMR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573F5-38BA-BB46-ABCB-07A6F78AD91F}"/>
              </a:ext>
            </a:extLst>
          </p:cNvPr>
          <p:cNvSpPr txBox="1"/>
          <p:nvPr/>
        </p:nvSpPr>
        <p:spPr>
          <a:xfrm>
            <a:off x="2549611" y="1420226"/>
            <a:ext cx="284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specific DMR</a:t>
            </a:r>
          </a:p>
        </p:txBody>
      </p:sp>
    </p:spTree>
    <p:extLst>
      <p:ext uri="{BB962C8B-B14F-4D97-AF65-F5344CB8AC3E}">
        <p14:creationId xmlns:p14="http://schemas.microsoft.com/office/powerpoint/2010/main" val="32932438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CF6B-8D5A-2B48-8CE9-C3513AB00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4"/>
            <a:ext cx="10515600" cy="953588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QC of the samples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8822DDFD-0516-884B-8998-9B9E33C1D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07" y="1473338"/>
            <a:ext cx="4763289" cy="4859908"/>
          </a:xfrm>
        </p:spPr>
      </p:pic>
      <p:pic>
        <p:nvPicPr>
          <p:cNvPr id="4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089843C8-E44B-D948-AFD1-B7A748237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88" y="1565097"/>
            <a:ext cx="2380990" cy="224871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FEE04B6-F72D-4646-B0F0-8D69EE127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160" y="1658004"/>
            <a:ext cx="2237780" cy="226254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FCED9F9-2F5A-D445-B549-998C44361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639" y="4494770"/>
            <a:ext cx="2234925" cy="213154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75B22FF-3BB0-CA47-917C-8EA31E7BF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7170" y="4424556"/>
            <a:ext cx="2234924" cy="2271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3BFF2A-791C-D444-93E6-7E35AEC41A02}"/>
              </a:ext>
            </a:extLst>
          </p:cNvPr>
          <p:cNvSpPr txBox="1"/>
          <p:nvPr/>
        </p:nvSpPr>
        <p:spPr>
          <a:xfrm>
            <a:off x="5641778" y="1761477"/>
            <a:ext cx="738664" cy="192616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pre-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samples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(previous result)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88E45-795E-C94B-8D66-F64D9A092E87}"/>
              </a:ext>
            </a:extLst>
          </p:cNvPr>
          <p:cNvSpPr txBox="1"/>
          <p:nvPr/>
        </p:nvSpPr>
        <p:spPr>
          <a:xfrm>
            <a:off x="5650548" y="4362455"/>
            <a:ext cx="461665" cy="18347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dirty="0"/>
              <a:t>First lane removed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B8DC04-A8BA-7B49-B08D-61C0565C34AB}"/>
              </a:ext>
            </a:extLst>
          </p:cNvPr>
          <p:cNvSpPr txBox="1"/>
          <p:nvPr/>
        </p:nvSpPr>
        <p:spPr>
          <a:xfrm>
            <a:off x="1433384" y="1107574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Reference</a:t>
            </a:r>
          </a:p>
        </p:txBody>
      </p:sp>
    </p:spTree>
    <p:extLst>
      <p:ext uri="{BB962C8B-B14F-4D97-AF65-F5344CB8AC3E}">
        <p14:creationId xmlns:p14="http://schemas.microsoft.com/office/powerpoint/2010/main" val="99228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390C-F30A-8E44-88B0-956D4BE5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054" y="93669"/>
            <a:ext cx="10515600" cy="6725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counting performance (lane separated)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2D56F5E2-245C-C546-B9F4-DCB23C38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76" y="987647"/>
            <a:ext cx="2234925" cy="213154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3B91E43-6E61-A346-8F00-C95F3A25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076" y="847220"/>
            <a:ext cx="2234924" cy="2271968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2755F74-8BFC-D24F-9E36-F73759025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38812"/>
            <a:ext cx="2497390" cy="2358647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AAE22484-A597-1547-9463-B12CF4083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577" y="3636506"/>
            <a:ext cx="2524896" cy="2563257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7E1B726C-2455-9F44-AE08-3AADCC67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465" y="3563739"/>
            <a:ext cx="2470511" cy="2511687"/>
          </a:xfrm>
          <a:prstGeom prst="rect">
            <a:avLst/>
          </a:prstGeom>
        </p:spPr>
      </p:pic>
      <p:pic>
        <p:nvPicPr>
          <p:cNvPr id="27" name="Picture 2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C9237D3-E7DF-9E4E-A784-7AABA2538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273" y="3563739"/>
            <a:ext cx="2721848" cy="25632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3E4D8C7-2D67-7243-8266-D02EB2D19B48}"/>
              </a:ext>
            </a:extLst>
          </p:cNvPr>
          <p:cNvSpPr txBox="1"/>
          <p:nvPr/>
        </p:nvSpPr>
        <p:spPr>
          <a:xfrm>
            <a:off x="255481" y="903490"/>
            <a:ext cx="461665" cy="200311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lane removed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383F82-61AB-494D-82E1-69307DBE96BD}"/>
              </a:ext>
            </a:extLst>
          </p:cNvPr>
          <p:cNvSpPr txBox="1"/>
          <p:nvPr/>
        </p:nvSpPr>
        <p:spPr>
          <a:xfrm>
            <a:off x="158045" y="4047099"/>
            <a:ext cx="461665" cy="179824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ONLY First lane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08C0D0-395E-CA4A-8DAE-EC85DE42AA35}"/>
              </a:ext>
            </a:extLst>
          </p:cNvPr>
          <p:cNvSpPr txBox="1"/>
          <p:nvPr/>
        </p:nvSpPr>
        <p:spPr>
          <a:xfrm>
            <a:off x="7627004" y="1922507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(All ON-TX samples are from first lane)</a:t>
            </a:r>
          </a:p>
        </p:txBody>
      </p:sp>
    </p:spTree>
    <p:extLst>
      <p:ext uri="{BB962C8B-B14F-4D97-AF65-F5344CB8AC3E}">
        <p14:creationId xmlns:p14="http://schemas.microsoft.com/office/powerpoint/2010/main" val="144689702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F057-7671-1247-BA74-696E5F60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70" y="9458"/>
            <a:ext cx="11859395" cy="1001241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Read counting performance affected by samples’ fragment Length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A7CFCA-302C-964D-92E8-0A3B44713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0705" y="3925727"/>
            <a:ext cx="2806168" cy="24431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F986FD-D721-594F-B2CD-2F47F927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236" y="3811470"/>
            <a:ext cx="2786544" cy="2443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8A235-10F4-BC4A-A67E-18D13CA4A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69" y="3954162"/>
            <a:ext cx="3414162" cy="2948162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BC02C9A-3187-E240-AA21-6D8E4E26E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80" y="1476501"/>
            <a:ext cx="2210011" cy="224664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0279A87-DF80-EF4A-B31D-EA47337E7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068" y="1572003"/>
            <a:ext cx="2210012" cy="2243589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0BA396D-DE56-0F4C-8BE3-F74BB98CE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759" y="1572003"/>
            <a:ext cx="2217201" cy="2254155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FD18B45-1E44-8B47-98E6-B46E12C1D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5357" y="1408742"/>
            <a:ext cx="2396533" cy="244313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0A9CD-B9F7-6247-9DE4-33C8957A5953}"/>
              </a:ext>
            </a:extLst>
          </p:cNvPr>
          <p:cNvCxnSpPr/>
          <p:nvPr/>
        </p:nvCxnSpPr>
        <p:spPr>
          <a:xfrm>
            <a:off x="3496962" y="1136822"/>
            <a:ext cx="0" cy="511778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3FF0B2-31E1-7044-ACD9-94F565530460}"/>
              </a:ext>
            </a:extLst>
          </p:cNvPr>
          <p:cNvSpPr txBox="1"/>
          <p:nvPr/>
        </p:nvSpPr>
        <p:spPr>
          <a:xfrm>
            <a:off x="562715" y="878769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lane melanoma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9178FB-201F-0F49-8DD5-FE2E45CB476D}"/>
              </a:ext>
            </a:extLst>
          </p:cNvPr>
          <p:cNvSpPr txBox="1"/>
          <p:nvPr/>
        </p:nvSpPr>
        <p:spPr>
          <a:xfrm>
            <a:off x="6167807" y="817087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lane melanoma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5BF7F-244C-534B-9633-D88FC5A85C70}"/>
              </a:ext>
            </a:extLst>
          </p:cNvPr>
          <p:cNvSpPr txBox="1"/>
          <p:nvPr/>
        </p:nvSpPr>
        <p:spPr>
          <a:xfrm>
            <a:off x="8954462" y="1110338"/>
            <a:ext cx="3338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The “bad” ON-TX sample (Y-3893) removed</a:t>
            </a:r>
          </a:p>
          <a:p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5ADF80-1A34-9444-8594-F6FFA92D7037}"/>
              </a:ext>
            </a:extLst>
          </p:cNvPr>
          <p:cNvSpPr txBox="1"/>
          <p:nvPr/>
        </p:nvSpPr>
        <p:spPr>
          <a:xfrm>
            <a:off x="39659" y="1367654"/>
            <a:ext cx="615553" cy="229966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Read counting performance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4E02DE-B23C-7A45-8244-56FE59E69A3C}"/>
              </a:ext>
            </a:extLst>
          </p:cNvPr>
          <p:cNvSpPr txBox="1"/>
          <p:nvPr/>
        </p:nvSpPr>
        <p:spPr>
          <a:xfrm>
            <a:off x="135465" y="4233341"/>
            <a:ext cx="553998" cy="18283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Fragment length  of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corresponding samples</a:t>
            </a:r>
          </a:p>
        </p:txBody>
      </p:sp>
    </p:spTree>
    <p:extLst>
      <p:ext uri="{BB962C8B-B14F-4D97-AF65-F5344CB8AC3E}">
        <p14:creationId xmlns:p14="http://schemas.microsoft.com/office/powerpoint/2010/main" val="270842698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1F2E-FCD0-D94A-AED6-FD85764A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Including 2 “good” samples from previous slide</a:t>
            </a:r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A39B540-32BB-934E-8991-8744B5C08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756" y="2409566"/>
            <a:ext cx="3389726" cy="3223699"/>
          </a:xfr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8008B04-AF3E-3A42-AA44-63010A6E1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525" y="2113295"/>
            <a:ext cx="3727280" cy="3768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9CA85A-ECF2-7147-A5B7-EACCF729D85B}"/>
              </a:ext>
            </a:extLst>
          </p:cNvPr>
          <p:cNvSpPr txBox="1"/>
          <p:nvPr/>
        </p:nvSpPr>
        <p:spPr>
          <a:xfrm>
            <a:off x="2281151" y="5399127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(n=6)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E0935-D29B-D84E-9EA2-E8CFD11B476F}"/>
              </a:ext>
            </a:extLst>
          </p:cNvPr>
          <p:cNvSpPr txBox="1"/>
          <p:nvPr/>
        </p:nvSpPr>
        <p:spPr>
          <a:xfrm>
            <a:off x="3194884" y="5399126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(n=6)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5F0CC3-36DB-9341-AE67-C684D876B171}"/>
              </a:ext>
            </a:extLst>
          </p:cNvPr>
          <p:cNvSpPr txBox="1"/>
          <p:nvPr/>
        </p:nvSpPr>
        <p:spPr>
          <a:xfrm>
            <a:off x="4249070" y="5399126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(n=12)</a:t>
            </a:r>
          </a:p>
        </p:txBody>
      </p:sp>
    </p:spTree>
    <p:extLst>
      <p:ext uri="{BB962C8B-B14F-4D97-AF65-F5344CB8AC3E}">
        <p14:creationId xmlns:p14="http://schemas.microsoft.com/office/powerpoint/2010/main" val="264777551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D6B0-8A0C-0549-96C2-EBAFFD6A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6823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DE89-583F-5D43-990B-2881B3C9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612"/>
            <a:ext cx="10515600" cy="738461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estimation from CRC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(n=14)</a:t>
            </a:r>
          </a:p>
        </p:txBody>
      </p:sp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1057BF28-A574-3643-AA74-9D99AEC42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227" y="1615361"/>
            <a:ext cx="4754014" cy="471079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086B39-0C26-DE49-B1E5-3C542FC2C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50" y="1975945"/>
            <a:ext cx="5208929" cy="4069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91A89-7C8B-5045-B5DA-6D2F23108F21}"/>
              </a:ext>
            </a:extLst>
          </p:cNvPr>
          <p:cNvSpPr txBox="1"/>
          <p:nvPr/>
        </p:nvSpPr>
        <p:spPr>
          <a:xfrm rot="-5400000">
            <a:off x="-1003362" y="3478428"/>
            <a:ext cx="331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Counting TIL Estimation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EEB75-B608-B64D-B9B6-18320B404E75}"/>
              </a:ext>
            </a:extLst>
          </p:cNvPr>
          <p:cNvSpPr txBox="1"/>
          <p:nvPr/>
        </p:nvSpPr>
        <p:spPr>
          <a:xfrm>
            <a:off x="2347785" y="6326157"/>
            <a:ext cx="272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 * tumor 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38127-6E04-FD4A-A431-795355BA5A01}"/>
              </a:ext>
            </a:extLst>
          </p:cNvPr>
          <p:cNvSpPr txBox="1"/>
          <p:nvPr/>
        </p:nvSpPr>
        <p:spPr>
          <a:xfrm>
            <a:off x="4125808" y="5350259"/>
            <a:ext cx="144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0.59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 = 0.029</a:t>
            </a:r>
          </a:p>
        </p:txBody>
      </p:sp>
    </p:spTree>
    <p:extLst>
      <p:ext uri="{BB962C8B-B14F-4D97-AF65-F5344CB8AC3E}">
        <p14:creationId xmlns:p14="http://schemas.microsoft.com/office/powerpoint/2010/main" val="360921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map&#10;&#10;Description automatically generated">
            <a:extLst>
              <a:ext uri="{FF2B5EF4-FFF2-40B4-BE49-F238E27FC236}">
                <a16:creationId xmlns:a16="http://schemas.microsoft.com/office/drawing/2014/main" id="{7C6A5B6E-C0BE-0E43-911E-B9DC05B5D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94" y="365125"/>
            <a:ext cx="10984506" cy="61277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B353B-1760-9444-B558-E9341001C6FF}"/>
              </a:ext>
            </a:extLst>
          </p:cNvPr>
          <p:cNvSpPr/>
          <p:nvPr/>
        </p:nvSpPr>
        <p:spPr>
          <a:xfrm>
            <a:off x="481913" y="365125"/>
            <a:ext cx="3150973" cy="1809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E0ECC-C2D0-7E4B-B8FB-8493B32B1DBF}"/>
              </a:ext>
            </a:extLst>
          </p:cNvPr>
          <p:cNvSpPr txBox="1"/>
          <p:nvPr/>
        </p:nvSpPr>
        <p:spPr>
          <a:xfrm>
            <a:off x="692111" y="112515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Silico 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A2B642-2631-524C-B75B-20B76D56C158}"/>
              </a:ext>
            </a:extLst>
          </p:cNvPr>
          <p:cNvSpPr/>
          <p:nvPr/>
        </p:nvSpPr>
        <p:spPr>
          <a:xfrm>
            <a:off x="3546389" y="247135"/>
            <a:ext cx="6932141" cy="212536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3E69F-453A-4141-BDD9-7E2A50F18F7D}"/>
              </a:ext>
            </a:extLst>
          </p:cNvPr>
          <p:cNvSpPr/>
          <p:nvPr/>
        </p:nvSpPr>
        <p:spPr>
          <a:xfrm>
            <a:off x="6993924" y="2372497"/>
            <a:ext cx="2141839" cy="2045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4D5920-5CDB-A74A-89EB-E1B984051A7D}"/>
              </a:ext>
            </a:extLst>
          </p:cNvPr>
          <p:cNvSpPr/>
          <p:nvPr/>
        </p:nvSpPr>
        <p:spPr>
          <a:xfrm>
            <a:off x="6993923" y="4418141"/>
            <a:ext cx="4359877" cy="2045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2755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E073A6D-DA66-774D-82D9-9914A175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24" y="1899444"/>
            <a:ext cx="4241800" cy="420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0BA63-EB04-104C-B420-C7CEA52E8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150" y="1975945"/>
            <a:ext cx="5208929" cy="4069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1DE8E-B6D9-1649-9006-D47DA24CB8E1}"/>
              </a:ext>
            </a:extLst>
          </p:cNvPr>
          <p:cNvCxnSpPr>
            <a:cxnSpLocks/>
          </p:cNvCxnSpPr>
          <p:nvPr/>
        </p:nvCxnSpPr>
        <p:spPr>
          <a:xfrm>
            <a:off x="7624970" y="3169820"/>
            <a:ext cx="384210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319793B-04F6-4840-A14F-725F822EA3C6}"/>
              </a:ext>
            </a:extLst>
          </p:cNvPr>
          <p:cNvSpPr txBox="1">
            <a:spLocks/>
          </p:cNvSpPr>
          <p:nvPr/>
        </p:nvSpPr>
        <p:spPr>
          <a:xfrm>
            <a:off x="838200" y="162612"/>
            <a:ext cx="10515600" cy="73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estimation from CRC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E13F6-F8DD-C740-B66A-1EF531FFD730}"/>
              </a:ext>
            </a:extLst>
          </p:cNvPr>
          <p:cNvSpPr txBox="1"/>
          <p:nvPr/>
        </p:nvSpPr>
        <p:spPr>
          <a:xfrm rot="-5400000">
            <a:off x="-1003362" y="3478428"/>
            <a:ext cx="331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Counting TIL Estimation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BC2E1-1F2E-BF4A-A9A4-6136A3B9857B}"/>
              </a:ext>
            </a:extLst>
          </p:cNvPr>
          <p:cNvSpPr txBox="1"/>
          <p:nvPr/>
        </p:nvSpPr>
        <p:spPr>
          <a:xfrm>
            <a:off x="2088291" y="6276729"/>
            <a:ext cx="272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 * tumor 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0E296-C332-6E45-A5E2-2CA023E2FBFB}"/>
              </a:ext>
            </a:extLst>
          </p:cNvPr>
          <p:cNvSpPr txBox="1"/>
          <p:nvPr/>
        </p:nvSpPr>
        <p:spPr>
          <a:xfrm>
            <a:off x="4088882" y="5177264"/>
            <a:ext cx="144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1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 = 0.083</a:t>
            </a:r>
          </a:p>
        </p:txBody>
      </p:sp>
    </p:spTree>
    <p:extLst>
      <p:ext uri="{BB962C8B-B14F-4D97-AF65-F5344CB8AC3E}">
        <p14:creationId xmlns:p14="http://schemas.microsoft.com/office/powerpoint/2010/main" val="65368156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2825-8C78-2B41-BC81-DD81A72C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depth performance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15D5539-6491-354B-8F8C-3B4E3E073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5389" y="3103165"/>
            <a:ext cx="2880305" cy="2845287"/>
          </a:xfr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A6D6899B-AC84-5141-BECA-AD05E451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882" y="3212573"/>
            <a:ext cx="2630475" cy="26388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2716257-3758-5942-BDB5-0B010A4CE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357" y="3224688"/>
            <a:ext cx="2630475" cy="2626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29A07-B507-F14D-9FAF-7C7CFF282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472" y="3039762"/>
            <a:ext cx="3445538" cy="312170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86FF57-E8EA-E941-8A0B-C7FCA33652D9}"/>
              </a:ext>
            </a:extLst>
          </p:cNvPr>
          <p:cNvCxnSpPr/>
          <p:nvPr/>
        </p:nvCxnSpPr>
        <p:spPr>
          <a:xfrm flipV="1">
            <a:off x="2164466" y="3113590"/>
            <a:ext cx="0" cy="292297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964F97-0D4A-B44A-BF5D-97CC78DF0410}"/>
              </a:ext>
            </a:extLst>
          </p:cNvPr>
          <p:cNvCxnSpPr/>
          <p:nvPr/>
        </p:nvCxnSpPr>
        <p:spPr>
          <a:xfrm flipV="1">
            <a:off x="2640957" y="3136740"/>
            <a:ext cx="0" cy="292297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19C0CC-EF39-7E47-BE7B-83A3B80DD4C2}"/>
              </a:ext>
            </a:extLst>
          </p:cNvPr>
          <p:cNvSpPr txBox="1"/>
          <p:nvPr/>
        </p:nvSpPr>
        <p:spPr>
          <a:xfrm rot="-5400000">
            <a:off x="2869619" y="435336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7480C-78E9-C14B-BBFC-0981F59538E8}"/>
              </a:ext>
            </a:extLst>
          </p:cNvPr>
          <p:cNvSpPr txBox="1"/>
          <p:nvPr/>
        </p:nvSpPr>
        <p:spPr>
          <a:xfrm>
            <a:off x="6392965" y="6161471"/>
            <a:ext cx="272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 * tumor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82B33-3DBA-9A4E-B3F3-9E4B7B6CC6B3}"/>
              </a:ext>
            </a:extLst>
          </p:cNvPr>
          <p:cNvSpPr txBox="1"/>
          <p:nvPr/>
        </p:nvSpPr>
        <p:spPr>
          <a:xfrm>
            <a:off x="2731408" y="283508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&gt;=25x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64867A-4F76-CE46-AE46-883C87DA8DE8}"/>
              </a:ext>
            </a:extLst>
          </p:cNvPr>
          <p:cNvSpPr txBox="1"/>
          <p:nvPr/>
        </p:nvSpPr>
        <p:spPr>
          <a:xfrm>
            <a:off x="7163606" y="280581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&gt;=18x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9A626-CD84-3346-9F35-F3B1F42FF735}"/>
              </a:ext>
            </a:extLst>
          </p:cNvPr>
          <p:cNvSpPr txBox="1"/>
          <p:nvPr/>
        </p:nvSpPr>
        <p:spPr>
          <a:xfrm>
            <a:off x="1883875" y="274888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&gt;=18x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357B1-2176-9F49-BD6A-26151580EC13}"/>
              </a:ext>
            </a:extLst>
          </p:cNvPr>
          <p:cNvSpPr txBox="1"/>
          <p:nvPr/>
        </p:nvSpPr>
        <p:spPr>
          <a:xfrm>
            <a:off x="10176996" y="271977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&gt;=25x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AE314-8D3D-B546-9A06-5DABFC41BC8E}"/>
              </a:ext>
            </a:extLst>
          </p:cNvPr>
          <p:cNvSpPr txBox="1"/>
          <p:nvPr/>
        </p:nvSpPr>
        <p:spPr>
          <a:xfrm>
            <a:off x="933820" y="2925912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&lt;16x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91B259-C559-A847-8E2A-2D095377179E}"/>
              </a:ext>
            </a:extLst>
          </p:cNvPr>
          <p:cNvSpPr txBox="1"/>
          <p:nvPr/>
        </p:nvSpPr>
        <p:spPr>
          <a:xfrm>
            <a:off x="4338782" y="2835082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&lt;16x</a:t>
            </a:r>
          </a:p>
        </p:txBody>
      </p:sp>
    </p:spTree>
    <p:extLst>
      <p:ext uri="{BB962C8B-B14F-4D97-AF65-F5344CB8AC3E}">
        <p14:creationId xmlns:p14="http://schemas.microsoft.com/office/powerpoint/2010/main" val="134297809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89BBD-0816-B649-921F-512DEEA88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432175"/>
            <a:ext cx="3479800" cy="306070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893C5AC-602F-5E41-9764-C06F8597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58" y="3440455"/>
            <a:ext cx="2439742" cy="241188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653CAB3-D0F0-D74B-9D29-A8368FCA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58" y="3440455"/>
            <a:ext cx="2439742" cy="2427421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009C7DAF-FDBF-5E4A-9394-C7E9CC595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791" y="3317645"/>
            <a:ext cx="2574022" cy="253469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C3F1DD-1190-A04E-922A-E6B0D89C89CB}"/>
              </a:ext>
            </a:extLst>
          </p:cNvPr>
          <p:cNvCxnSpPr/>
          <p:nvPr/>
        </p:nvCxnSpPr>
        <p:spPr>
          <a:xfrm flipV="1">
            <a:off x="1296365" y="3287211"/>
            <a:ext cx="0" cy="292297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31A058-CFBF-9D4E-9C29-77CD3098153A}"/>
              </a:ext>
            </a:extLst>
          </p:cNvPr>
          <p:cNvCxnSpPr/>
          <p:nvPr/>
        </p:nvCxnSpPr>
        <p:spPr>
          <a:xfrm flipV="1">
            <a:off x="1934900" y="3310361"/>
            <a:ext cx="0" cy="292297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45327E-36E3-3C43-B112-E840F362BF1A}"/>
              </a:ext>
            </a:extLst>
          </p:cNvPr>
          <p:cNvSpPr txBox="1"/>
          <p:nvPr/>
        </p:nvSpPr>
        <p:spPr>
          <a:xfrm rot="-5400000">
            <a:off x="2869619" y="420289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59D4A8-4918-3549-B50B-960756B314A8}"/>
              </a:ext>
            </a:extLst>
          </p:cNvPr>
          <p:cNvSpPr txBox="1"/>
          <p:nvPr/>
        </p:nvSpPr>
        <p:spPr>
          <a:xfrm>
            <a:off x="6427690" y="6161471"/>
            <a:ext cx="272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 * tumor size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7F5CEE-68E1-3F4E-89FF-D5D56706FE31}"/>
              </a:ext>
            </a:extLst>
          </p:cNvPr>
          <p:cNvSpPr txBox="1"/>
          <p:nvPr/>
        </p:nvSpPr>
        <p:spPr>
          <a:xfrm>
            <a:off x="714454" y="3214598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&lt;120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0DAB3-A6D9-E54B-9AD8-32F6A91EFC0B}"/>
              </a:ext>
            </a:extLst>
          </p:cNvPr>
          <p:cNvSpPr txBox="1"/>
          <p:nvPr/>
        </p:nvSpPr>
        <p:spPr>
          <a:xfrm>
            <a:off x="1074107" y="2906821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&gt;=130&lt;160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F19A13-4D0D-2C4D-84AF-B94EA32DEDEE}"/>
              </a:ext>
            </a:extLst>
          </p:cNvPr>
          <p:cNvSpPr txBox="1"/>
          <p:nvPr/>
        </p:nvSpPr>
        <p:spPr>
          <a:xfrm>
            <a:off x="2366552" y="3015609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&gt;=165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563DFB-D4ED-F74B-9987-C7FB398FD0C0}"/>
              </a:ext>
            </a:extLst>
          </p:cNvPr>
          <p:cNvSpPr txBox="1"/>
          <p:nvPr/>
        </p:nvSpPr>
        <p:spPr>
          <a:xfrm>
            <a:off x="4380691" y="602343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&lt;120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68F26A-2304-4C47-8055-242BA51C3CE5}"/>
              </a:ext>
            </a:extLst>
          </p:cNvPr>
          <p:cNvSpPr txBox="1"/>
          <p:nvPr/>
        </p:nvSpPr>
        <p:spPr>
          <a:xfrm>
            <a:off x="6794986" y="593228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&gt;=130&lt;160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ECA64-373A-DB48-AB0B-64C97D8AD767}"/>
              </a:ext>
            </a:extLst>
          </p:cNvPr>
          <p:cNvSpPr txBox="1"/>
          <p:nvPr/>
        </p:nvSpPr>
        <p:spPr>
          <a:xfrm>
            <a:off x="10056824" y="593228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&gt;=165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4EF4CC1-E9E1-AA4C-9A10-7CA7E607257B}"/>
              </a:ext>
            </a:extLst>
          </p:cNvPr>
          <p:cNvSpPr txBox="1">
            <a:spLocks/>
          </p:cNvSpPr>
          <p:nvPr/>
        </p:nvSpPr>
        <p:spPr>
          <a:xfrm>
            <a:off x="1014658" y="184445"/>
            <a:ext cx="10515600" cy="49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 fragment length performance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E4B70B-1ECD-7B4A-AD48-886E8A548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117" y="881169"/>
            <a:ext cx="2676156" cy="2676156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8AC55E-02AC-1646-A1AA-586848381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0425" y="951900"/>
            <a:ext cx="2534693" cy="2534693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78F072-8CE1-0A43-A58B-1B311661E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658" y="865037"/>
            <a:ext cx="2891580" cy="28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6618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34F1-0045-FE4D-8B46-E195C7A26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length and depth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181BA9-88F2-B148-91BB-64BCC3BE6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81" y="3102525"/>
            <a:ext cx="5397500" cy="2946400"/>
          </a:xfr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1B7C66-6756-8849-B42E-0F1D8F5EE53A}"/>
              </a:ext>
            </a:extLst>
          </p:cNvPr>
          <p:cNvCxnSpPr/>
          <p:nvPr/>
        </p:nvCxnSpPr>
        <p:spPr>
          <a:xfrm>
            <a:off x="2249563" y="3223846"/>
            <a:ext cx="0" cy="2426677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E546B3-1750-8B49-B014-290B5C8931C5}"/>
              </a:ext>
            </a:extLst>
          </p:cNvPr>
          <p:cNvCxnSpPr/>
          <p:nvPr/>
        </p:nvCxnSpPr>
        <p:spPr>
          <a:xfrm>
            <a:off x="2896234" y="3248560"/>
            <a:ext cx="0" cy="2426677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A3B91F-9583-C140-937B-0CA025C69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23" y="1964806"/>
            <a:ext cx="4444324" cy="43902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F94B0A-0292-F146-B49C-18395C69B356}"/>
              </a:ext>
            </a:extLst>
          </p:cNvPr>
          <p:cNvSpPr txBox="1"/>
          <p:nvPr/>
        </p:nvSpPr>
        <p:spPr>
          <a:xfrm rot="-5400000">
            <a:off x="5727309" y="367012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C63AF-2789-FC40-8D61-6B9257E2ECBD}"/>
              </a:ext>
            </a:extLst>
          </p:cNvPr>
          <p:cNvSpPr txBox="1"/>
          <p:nvPr/>
        </p:nvSpPr>
        <p:spPr>
          <a:xfrm>
            <a:off x="7988242" y="6308209"/>
            <a:ext cx="272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 * tumor size</a:t>
            </a:r>
          </a:p>
        </p:txBody>
      </p:sp>
    </p:spTree>
    <p:extLst>
      <p:ext uri="{BB962C8B-B14F-4D97-AF65-F5344CB8AC3E}">
        <p14:creationId xmlns:p14="http://schemas.microsoft.com/office/powerpoint/2010/main" val="9569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348E-D89B-494C-BDAC-0F17880EC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Including 2 more CRC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780A0C9-CDC1-3845-A588-44D885D8F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6511"/>
            <a:ext cx="3238965" cy="31906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98579-777F-1F4D-8CD5-0ACADED46185}"/>
              </a:ext>
            </a:extLst>
          </p:cNvPr>
          <p:cNvSpPr txBox="1"/>
          <p:nvPr/>
        </p:nvSpPr>
        <p:spPr>
          <a:xfrm>
            <a:off x="1159858" y="5644217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CD45*tumor size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7118923-FF1C-DE46-B9F6-9CE311CB7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205" y="2326511"/>
            <a:ext cx="3238966" cy="3209205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4F95263-1E6E-8046-850B-14D57C9CB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211" y="2305451"/>
            <a:ext cx="3330995" cy="33161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4DED9A-8E60-9D45-921A-5419170A7885}"/>
              </a:ext>
            </a:extLst>
          </p:cNvPr>
          <p:cNvSpPr txBox="1"/>
          <p:nvPr/>
        </p:nvSpPr>
        <p:spPr>
          <a:xfrm rot="-5400000">
            <a:off x="-118148" y="353122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8AC826-E66B-A148-BA04-AECE02D2B6A4}"/>
              </a:ext>
            </a:extLst>
          </p:cNvPr>
          <p:cNvSpPr txBox="1"/>
          <p:nvPr/>
        </p:nvSpPr>
        <p:spPr>
          <a:xfrm>
            <a:off x="4764393" y="5644217"/>
            <a:ext cx="323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CD45*T cell*tumor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B935A-B986-814C-8FD0-CA2138E8BE8F}"/>
              </a:ext>
            </a:extLst>
          </p:cNvPr>
          <p:cNvSpPr txBox="1"/>
          <p:nvPr/>
        </p:nvSpPr>
        <p:spPr>
          <a:xfrm>
            <a:off x="8222551" y="5644217"/>
            <a:ext cx="411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CD45*(CD14+T cell)*tumor size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A79BCF-B4B7-BC4D-969B-0F5DD3B91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126" y="4755860"/>
            <a:ext cx="1139039" cy="3113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B91E04-3BF8-E340-A2F8-FC98D9244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595" y="4953450"/>
            <a:ext cx="1330576" cy="3541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5CF2A4-19CD-8146-8D7C-702AE8B25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9096" y="4985660"/>
            <a:ext cx="1090110" cy="1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2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68FDCEC-DB10-7D48-B63D-B3C88581F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234" y="2543956"/>
            <a:ext cx="3091960" cy="3100261"/>
          </a:xfr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19784A8-0EB8-D14A-9041-DE47C867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541" y="2041367"/>
            <a:ext cx="3641591" cy="360285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8B3C7FB7-440D-4C4C-8130-1184AA16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379" y="2030192"/>
            <a:ext cx="3641591" cy="36169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91F402-DF63-124E-B3A7-63704DA04BDB}"/>
              </a:ext>
            </a:extLst>
          </p:cNvPr>
          <p:cNvSpPr txBox="1"/>
          <p:nvPr/>
        </p:nvSpPr>
        <p:spPr>
          <a:xfrm>
            <a:off x="1159858" y="5644217"/>
            <a:ext cx="314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CD45*CD4*tumor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BC599-F7CA-C24F-A423-9CEDB74C60D6}"/>
              </a:ext>
            </a:extLst>
          </p:cNvPr>
          <p:cNvSpPr txBox="1"/>
          <p:nvPr/>
        </p:nvSpPr>
        <p:spPr>
          <a:xfrm rot="-5400000">
            <a:off x="-118148" y="353122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996A1F-E53D-6A41-B72D-B164DCBC7B0D}"/>
              </a:ext>
            </a:extLst>
          </p:cNvPr>
          <p:cNvSpPr txBox="1"/>
          <p:nvPr/>
        </p:nvSpPr>
        <p:spPr>
          <a:xfrm>
            <a:off x="4903290" y="5644217"/>
            <a:ext cx="314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CD45*CD8*tumor size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EB442B-BF93-4841-B18F-1DD4A3540AB6}"/>
              </a:ext>
            </a:extLst>
          </p:cNvPr>
          <p:cNvSpPr txBox="1"/>
          <p:nvPr/>
        </p:nvSpPr>
        <p:spPr>
          <a:xfrm>
            <a:off x="8916680" y="5644217"/>
            <a:ext cx="327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FACS CD45*CD14*tumor size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8D530C-2B29-8943-B77A-97D70C0D4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193" y="3844332"/>
            <a:ext cx="1243001" cy="3354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75034-60B0-994D-81D0-2AAE584C3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481" y="5031304"/>
            <a:ext cx="1251279" cy="2954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B58372-4544-2342-B5B7-31D1A1A298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1515" y="4940504"/>
            <a:ext cx="1363401" cy="34626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F73D6AB-0043-174B-BAF0-041FF93796C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Including 2 more CRC 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6657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035333-7565-1946-9075-FDC47CDB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09" y="1325138"/>
            <a:ext cx="2676156" cy="267615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A35A96-A9C9-9D4E-993A-2B48F91E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9" y="1466601"/>
            <a:ext cx="2534693" cy="253469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CE7D6C-7E19-9A46-9837-6DBEA1A83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220" y="1288157"/>
            <a:ext cx="2891580" cy="2891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7A866-C5ED-C24D-90F9-3D70E54238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78619" y="4390745"/>
            <a:ext cx="3331996" cy="1653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27442A-ADCF-C845-8583-AF5F8BC790E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4772" y="4312118"/>
            <a:ext cx="3609512" cy="1697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C2FA61-EC6B-D74D-881A-18722541428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574950" y="4439465"/>
            <a:ext cx="3544343" cy="170785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19896C2-47BC-6B41-BE4A-DA63C84541A4}"/>
              </a:ext>
            </a:extLst>
          </p:cNvPr>
          <p:cNvSpPr txBox="1">
            <a:spLocks/>
          </p:cNvSpPr>
          <p:nvPr/>
        </p:nvSpPr>
        <p:spPr>
          <a:xfrm>
            <a:off x="838200" y="13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CRC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fragment length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2997585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65D7EC-419F-0043-8F5F-093716C12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938588"/>
            <a:ext cx="3048000" cy="3048000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AC8106-5F41-7147-B660-6B924742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958" y="1052384"/>
            <a:ext cx="3048000" cy="3048000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817FE0-4215-7946-A63B-E615A9FE2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635" y="988541"/>
            <a:ext cx="3048000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2EE827-77A1-614B-BD47-017A9CDF7C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1696" y="4378045"/>
            <a:ext cx="3048000" cy="15413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159E6A-1A84-BA4A-B0D7-4021204AF5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50004" y="4554864"/>
            <a:ext cx="3048000" cy="14591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6F2D36-4B3A-9C4C-91FD-4CDF5D2D84E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718681" y="4475696"/>
            <a:ext cx="3048000" cy="148975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9E45273-1814-8A45-9DAD-ACF23AEA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Melanoma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fragment length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0758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59E80C-216A-2C4D-8586-353197D20E1E}"/>
              </a:ext>
            </a:extLst>
          </p:cNvPr>
          <p:cNvSpPr txBox="1">
            <a:spLocks/>
          </p:cNvSpPr>
          <p:nvPr/>
        </p:nvSpPr>
        <p:spPr>
          <a:xfrm>
            <a:off x="838200" y="22464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of fragment length</a:t>
            </a:r>
          </a:p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(good samples)</a:t>
            </a:r>
          </a:p>
        </p:txBody>
      </p:sp>
    </p:spTree>
    <p:extLst>
      <p:ext uri="{BB962C8B-B14F-4D97-AF65-F5344CB8AC3E}">
        <p14:creationId xmlns:p14="http://schemas.microsoft.com/office/powerpoint/2010/main" val="24933892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06A5-3ABB-AB49-9842-40C3A760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of fragment length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48AB8496-B695-404C-9A79-B4D0D35D3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935" y="1972770"/>
            <a:ext cx="3693577" cy="4351338"/>
          </a:xfr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5BAF20F-710A-1847-9558-9B8DC3851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423" y="2006108"/>
            <a:ext cx="3771900" cy="4318000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09DAEB47-B338-6F4D-9F75-122097F84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234" y="1972770"/>
            <a:ext cx="36576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33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7322C3-9E14-C941-8CDB-2D286D590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926912" y="1077236"/>
            <a:ext cx="6292821" cy="38499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15260-34C4-2F4C-BB40-7B0E880D4950}"/>
              </a:ext>
            </a:extLst>
          </p:cNvPr>
          <p:cNvSpPr txBox="1"/>
          <p:nvPr/>
        </p:nvSpPr>
        <p:spPr>
          <a:xfrm>
            <a:off x="1573710" y="227379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Methylation file</a:t>
            </a:r>
          </a:p>
        </p:txBody>
      </p:sp>
      <p:pic>
        <p:nvPicPr>
          <p:cNvPr id="12" name="Picture 11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EADC79EF-3175-454C-A271-C9639BA6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49398">
            <a:off x="4261355" y="4513040"/>
            <a:ext cx="1097280" cy="30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E9F14-902D-3B48-BD5D-642B2190E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799862" y="3245860"/>
            <a:ext cx="256167" cy="7044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E68350-4FFC-614E-A922-77571027D81B}"/>
              </a:ext>
            </a:extLst>
          </p:cNvPr>
          <p:cNvSpPr txBox="1"/>
          <p:nvPr/>
        </p:nvSpPr>
        <p:spPr>
          <a:xfrm>
            <a:off x="9989590" y="319123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Methylated CpG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536049-7BC9-184F-AC70-B1A5F8A343AD}"/>
              </a:ext>
            </a:extLst>
          </p:cNvPr>
          <p:cNvSpPr txBox="1"/>
          <p:nvPr/>
        </p:nvSpPr>
        <p:spPr>
          <a:xfrm>
            <a:off x="9989589" y="359308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Unmethylated CpG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2484E-73AB-B444-B0CA-826041EC0B09}"/>
              </a:ext>
            </a:extLst>
          </p:cNvPr>
          <p:cNvSpPr txBox="1"/>
          <p:nvPr/>
        </p:nvSpPr>
        <p:spPr>
          <a:xfrm>
            <a:off x="5016128" y="107723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Cells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8BAAE8-1B9D-1A43-89FC-C087709F40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496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Read Counting Approach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758B9-35F7-9047-936A-4C90B2E4EA10}"/>
              </a:ext>
            </a:extLst>
          </p:cNvPr>
          <p:cNvSpPr txBox="1"/>
          <p:nvPr/>
        </p:nvSpPr>
        <p:spPr>
          <a:xfrm>
            <a:off x="8416607" y="6449436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Scott et al. Genome Biology (2020)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2339F71-2B17-F64B-8759-37EA38D22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24" y="2643126"/>
            <a:ext cx="2768684" cy="3520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0BFEA-313B-F04D-AACB-1B68BD710F51}"/>
              </a:ext>
            </a:extLst>
          </p:cNvPr>
          <p:cNvSpPr txBox="1"/>
          <p:nvPr/>
        </p:nvSpPr>
        <p:spPr>
          <a:xfrm>
            <a:off x="216974" y="6212967"/>
            <a:ext cx="417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Traditional Deconvolution works on this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549D4-74CB-3549-BF9C-9680A26BA3C7}"/>
              </a:ext>
            </a:extLst>
          </p:cNvPr>
          <p:cNvSpPr txBox="1"/>
          <p:nvPr/>
        </p:nvSpPr>
        <p:spPr>
          <a:xfrm>
            <a:off x="7298933" y="4832183"/>
            <a:ext cx="397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counting works on Bam file</a:t>
            </a:r>
          </a:p>
        </p:txBody>
      </p:sp>
    </p:spTree>
    <p:extLst>
      <p:ext uri="{BB962C8B-B14F-4D97-AF65-F5344CB8AC3E}">
        <p14:creationId xmlns:p14="http://schemas.microsoft.com/office/powerpoint/2010/main" val="4290443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C61C-F330-2D47-9BDA-985F6A4C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79" y="482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WB (previous result)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14FB3B2-C5EC-1241-838C-0430BCBB0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745" y="3015048"/>
            <a:ext cx="3823379" cy="21404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07C2373-E616-4B4D-AE62-62B3889D4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26" y="3075516"/>
            <a:ext cx="3652049" cy="2019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ED91877-004C-194A-8BD4-C2A8E6F9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470" y="2897002"/>
            <a:ext cx="4031209" cy="2258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9CA0-7DEA-9044-88A0-41B32D00FC05}"/>
              </a:ext>
            </a:extLst>
          </p:cNvPr>
          <p:cNvSpPr txBox="1"/>
          <p:nvPr/>
        </p:nvSpPr>
        <p:spPr>
          <a:xfrm>
            <a:off x="2373696" y="448556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04693-1731-424E-95AB-49A153756223}"/>
              </a:ext>
            </a:extLst>
          </p:cNvPr>
          <p:cNvSpPr txBox="1"/>
          <p:nvPr/>
        </p:nvSpPr>
        <p:spPr>
          <a:xfrm>
            <a:off x="5094856" y="450359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64FE4-20D9-9945-AA55-F6154C7791DB}"/>
              </a:ext>
            </a:extLst>
          </p:cNvPr>
          <p:cNvSpPr txBox="1"/>
          <p:nvPr/>
        </p:nvSpPr>
        <p:spPr>
          <a:xfrm>
            <a:off x="9722933" y="450359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4337066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8774294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451047-993A-5B4C-9CBE-081A7936A6AF}"/>
              </a:ext>
            </a:extLst>
          </p:cNvPr>
          <p:cNvSpPr txBox="1"/>
          <p:nvPr/>
        </p:nvSpPr>
        <p:spPr>
          <a:xfrm>
            <a:off x="4876826" y="1230058"/>
            <a:ext cx="29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CBC/Clin Flow</a:t>
            </a:r>
          </a:p>
        </p:txBody>
      </p:sp>
    </p:spTree>
    <p:extLst>
      <p:ext uri="{BB962C8B-B14F-4D97-AF65-F5344CB8AC3E}">
        <p14:creationId xmlns:p14="http://schemas.microsoft.com/office/powerpoint/2010/main" val="112125501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C73ABAE-1479-064B-8FC7-4F62A6A9B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45" y="1944889"/>
            <a:ext cx="3691303" cy="4351338"/>
          </a:xfr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EAA0376-7091-7B40-92E6-AEB1A8BB9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644" y="1996036"/>
            <a:ext cx="3505200" cy="4254500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0DE6CE5-CFE3-584D-A7E5-5BD7BE4A3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636" y="1990581"/>
            <a:ext cx="3656364" cy="425995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9570E2-9BDF-0D41-9BF2-C86F414E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of fragment length</a:t>
            </a:r>
          </a:p>
        </p:txBody>
      </p:sp>
    </p:spTree>
    <p:extLst>
      <p:ext uri="{BB962C8B-B14F-4D97-AF65-F5344CB8AC3E}">
        <p14:creationId xmlns:p14="http://schemas.microsoft.com/office/powerpoint/2010/main" val="104748429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579CEA44-1A80-7A4D-AE5C-8B4A54AD1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9968" y="2004301"/>
            <a:ext cx="3776863" cy="4351338"/>
          </a:xfr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94056C0A-7B76-144C-85A9-45D7FAC0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05" y="2004301"/>
            <a:ext cx="3263900" cy="4076700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5F0020FD-A3FA-EB4D-A9DD-C52D5EAD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86" y="2004301"/>
            <a:ext cx="3454400" cy="42291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D75E54A-0A1A-6D4A-B796-C1F10C647B3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of fragment length</a:t>
            </a:r>
          </a:p>
        </p:txBody>
      </p:sp>
    </p:spTree>
    <p:extLst>
      <p:ext uri="{BB962C8B-B14F-4D97-AF65-F5344CB8AC3E}">
        <p14:creationId xmlns:p14="http://schemas.microsoft.com/office/powerpoint/2010/main" val="101571361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30326016-0E20-5647-ADB1-D6176866F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4788" y="1843088"/>
            <a:ext cx="3721100" cy="42037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6208E6-B24C-B047-AB29-783573ACEFB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 of fragment length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(ITGAE+TIGIT promoter)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D864196-37A9-3646-B28B-81F80A94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3088"/>
            <a:ext cx="3302000" cy="4025900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3ADDD933-D40F-9347-ACC0-3D8EFCCA9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1893888"/>
            <a:ext cx="3403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5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DCC5-CA91-274A-BF23-F415E402C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1214438"/>
            <a:ext cx="10909738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Towards Deep Deconvolution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0E8B3-4A0F-4642-9102-590CEB0CD2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(Reference for Melanoma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017142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68A7-1673-184E-8F0F-A9832354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519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reference</a:t>
            </a:r>
          </a:p>
        </p:txBody>
      </p:sp>
      <p:pic>
        <p:nvPicPr>
          <p:cNvPr id="4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FE7D927C-523B-324F-9E42-AD465846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618" y="1596634"/>
            <a:ext cx="4402375" cy="4809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14FBE9-D1B3-794F-AB5F-BFDD5B47C13A}"/>
              </a:ext>
            </a:extLst>
          </p:cNvPr>
          <p:cNvSpPr txBox="1"/>
          <p:nvPr/>
        </p:nvSpPr>
        <p:spPr>
          <a:xfrm>
            <a:off x="924790" y="2888673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approach: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vs all statistical test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02F94E5-5079-3C45-B049-4016EA9A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81607" y="2711830"/>
            <a:ext cx="2059392" cy="23888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1A55B-987B-1E4F-82CA-704EC488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515" y="2711830"/>
            <a:ext cx="2417271" cy="248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123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486729F9-8A9A-9D44-8CB8-AE45E09FB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574" y="2141537"/>
            <a:ext cx="3743178" cy="435133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4CA575F-ACFB-3144-8EA1-351FBC16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285" y="0"/>
            <a:ext cx="10515600" cy="907494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compartments reference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0012740-BDA3-2544-A298-C8AD3F0A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241" y="2137919"/>
            <a:ext cx="3937048" cy="4567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BEDFF7-CDB2-C24E-B2DF-30ECB6406F1D}"/>
              </a:ext>
            </a:extLst>
          </p:cNvPr>
          <p:cNvSpPr txBox="1"/>
          <p:nvPr/>
        </p:nvSpPr>
        <p:spPr>
          <a:xfrm>
            <a:off x="4475106" y="3670875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Manually removed noisy CpG</a:t>
            </a:r>
          </a:p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51B82A-5042-2742-9581-B3E336F0E033}"/>
              </a:ext>
            </a:extLst>
          </p:cNvPr>
          <p:cNvCxnSpPr>
            <a:cxnSpLocks/>
          </p:cNvCxnSpPr>
          <p:nvPr/>
        </p:nvCxnSpPr>
        <p:spPr>
          <a:xfrm>
            <a:off x="4367429" y="4119903"/>
            <a:ext cx="3318812" cy="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6655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67AF-0E1D-FB43-9659-E8D1F9EEF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530" y="38056"/>
            <a:ext cx="9669312" cy="899231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ToppFun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pathway analysis of top 500 T cell TIL DMR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B89CAC2B-B912-F842-86C5-4DE25815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558" y="1445595"/>
            <a:ext cx="6658620" cy="522352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276A34-33AF-7847-AA5F-AB18EAC3C20A}"/>
              </a:ext>
            </a:extLst>
          </p:cNvPr>
          <p:cNvSpPr txBox="1"/>
          <p:nvPr/>
        </p:nvSpPr>
        <p:spPr>
          <a:xfrm>
            <a:off x="8763536" y="6299783"/>
            <a:ext cx="342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(partial screen shot for the ppt)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A5729-1F8C-BD4F-B6ED-17C08BF3D461}"/>
              </a:ext>
            </a:extLst>
          </p:cNvPr>
          <p:cNvSpPr txBox="1"/>
          <p:nvPr/>
        </p:nvSpPr>
        <p:spPr>
          <a:xfrm>
            <a:off x="9064560" y="5820936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Seems expected pathway</a:t>
            </a:r>
          </a:p>
        </p:txBody>
      </p:sp>
    </p:spTree>
    <p:extLst>
      <p:ext uri="{BB962C8B-B14F-4D97-AF65-F5344CB8AC3E}">
        <p14:creationId xmlns:p14="http://schemas.microsoft.com/office/powerpoint/2010/main" val="322831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5CF3F54-49D8-5A45-9719-FD29C0D59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340" y="2141537"/>
            <a:ext cx="415258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64FC7-F582-2949-B141-9B98DA02630F}"/>
              </a:ext>
            </a:extLst>
          </p:cNvPr>
          <p:cNvSpPr txBox="1"/>
          <p:nvPr/>
        </p:nvSpPr>
        <p:spPr>
          <a:xfrm>
            <a:off x="1669808" y="1013252"/>
            <a:ext cx="17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TIGIT promoter</a:t>
            </a:r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3EFC16A-1335-2841-9489-09E6EC1E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60" y="2074274"/>
            <a:ext cx="4486211" cy="4783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3930F8-D26D-1B40-9427-8CE72CC61C7F}"/>
              </a:ext>
            </a:extLst>
          </p:cNvPr>
          <p:cNvSpPr txBox="1"/>
          <p:nvPr/>
        </p:nvSpPr>
        <p:spPr>
          <a:xfrm>
            <a:off x="8662434" y="1037966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TIGIT exon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DF7F77-8890-0443-BC78-F2F2F659BD48}"/>
              </a:ext>
            </a:extLst>
          </p:cNvPr>
          <p:cNvSpPr txBox="1"/>
          <p:nvPr/>
        </p:nvSpPr>
        <p:spPr>
          <a:xfrm>
            <a:off x="730340" y="177635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468A3-A1C2-5E48-AACA-C805A92BFCAE}"/>
              </a:ext>
            </a:extLst>
          </p:cNvPr>
          <p:cNvSpPr txBox="1"/>
          <p:nvPr/>
        </p:nvSpPr>
        <p:spPr>
          <a:xfrm>
            <a:off x="1389331" y="1680100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F651E-BF97-CD4A-816C-1C994565CFC6}"/>
              </a:ext>
            </a:extLst>
          </p:cNvPr>
          <p:cNvSpPr txBox="1"/>
          <p:nvPr/>
        </p:nvSpPr>
        <p:spPr>
          <a:xfrm>
            <a:off x="2001217" y="1688079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41FE4-1E0A-BB4D-BFEB-BDD53A427D77}"/>
              </a:ext>
            </a:extLst>
          </p:cNvPr>
          <p:cNvSpPr txBox="1"/>
          <p:nvPr/>
        </p:nvSpPr>
        <p:spPr>
          <a:xfrm>
            <a:off x="2628584" y="1680100"/>
            <a:ext cx="659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C1367-CDBF-954F-BB1C-B6CEB49052EC}"/>
              </a:ext>
            </a:extLst>
          </p:cNvPr>
          <p:cNvSpPr txBox="1"/>
          <p:nvPr/>
        </p:nvSpPr>
        <p:spPr>
          <a:xfrm>
            <a:off x="3584194" y="1680100"/>
            <a:ext cx="659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81695-5EA2-A347-921C-1018298CBF08}"/>
              </a:ext>
            </a:extLst>
          </p:cNvPr>
          <p:cNvSpPr txBox="1"/>
          <p:nvPr/>
        </p:nvSpPr>
        <p:spPr>
          <a:xfrm>
            <a:off x="7159969" y="178433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B88A1-C248-DD4F-BDF3-1AD8DB67F1F1}"/>
              </a:ext>
            </a:extLst>
          </p:cNvPr>
          <p:cNvSpPr txBox="1"/>
          <p:nvPr/>
        </p:nvSpPr>
        <p:spPr>
          <a:xfrm>
            <a:off x="7831315" y="1688079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F8C18-1737-0445-866B-BE7E2B5BDBD6}"/>
              </a:ext>
            </a:extLst>
          </p:cNvPr>
          <p:cNvSpPr txBox="1"/>
          <p:nvPr/>
        </p:nvSpPr>
        <p:spPr>
          <a:xfrm>
            <a:off x="8369060" y="1696058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173F41-56C8-6B4C-AC32-6B2403C965CB}"/>
              </a:ext>
            </a:extLst>
          </p:cNvPr>
          <p:cNvSpPr txBox="1"/>
          <p:nvPr/>
        </p:nvSpPr>
        <p:spPr>
          <a:xfrm>
            <a:off x="9330063" y="1688079"/>
            <a:ext cx="659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B9691-019A-B147-8230-3374B36E4F0B}"/>
              </a:ext>
            </a:extLst>
          </p:cNvPr>
          <p:cNvSpPr txBox="1"/>
          <p:nvPr/>
        </p:nvSpPr>
        <p:spPr>
          <a:xfrm>
            <a:off x="10384529" y="1688079"/>
            <a:ext cx="659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60B23-C958-C64C-8F4B-EDA0580DF520}"/>
              </a:ext>
            </a:extLst>
          </p:cNvPr>
          <p:cNvSpPr txBox="1"/>
          <p:nvPr/>
        </p:nvSpPr>
        <p:spPr>
          <a:xfrm>
            <a:off x="4600538" y="72737"/>
            <a:ext cx="323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Significant DMR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1979F2-1322-4142-AAC1-0AD98B7B6F40}"/>
              </a:ext>
            </a:extLst>
          </p:cNvPr>
          <p:cNvSpPr txBox="1"/>
          <p:nvPr/>
        </p:nvSpPr>
        <p:spPr>
          <a:xfrm>
            <a:off x="4923620" y="89059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(q&lt;=0.00001, delta =&gt; 0.4)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9166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4AFFB359-73B5-174C-9E1A-EE93B4AAE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548" y="2233398"/>
            <a:ext cx="4035399" cy="4351338"/>
          </a:xfr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BFBC059-D67C-0F46-87E1-D118B6E06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053" y="2269695"/>
            <a:ext cx="4307820" cy="4380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3950C0-E62E-1B4C-9A39-50922423BBDB}"/>
              </a:ext>
            </a:extLst>
          </p:cNvPr>
          <p:cNvSpPr txBox="1"/>
          <p:nvPr/>
        </p:nvSpPr>
        <p:spPr>
          <a:xfrm>
            <a:off x="1756306" y="112265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ITGAE promoter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8D3CB-50A1-5D4E-9A35-4A77FC181248}"/>
              </a:ext>
            </a:extLst>
          </p:cNvPr>
          <p:cNvSpPr txBox="1"/>
          <p:nvPr/>
        </p:nvSpPr>
        <p:spPr>
          <a:xfrm>
            <a:off x="8884857" y="114556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ITGAE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0734C-B377-2442-A000-2BEBA4673C3E}"/>
              </a:ext>
            </a:extLst>
          </p:cNvPr>
          <p:cNvSpPr txBox="1"/>
          <p:nvPr/>
        </p:nvSpPr>
        <p:spPr>
          <a:xfrm>
            <a:off x="742699" y="1875209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EBB46-7473-9C49-A233-CDFC2E70233A}"/>
              </a:ext>
            </a:extLst>
          </p:cNvPr>
          <p:cNvSpPr txBox="1"/>
          <p:nvPr/>
        </p:nvSpPr>
        <p:spPr>
          <a:xfrm>
            <a:off x="1389131" y="1778956"/>
            <a:ext cx="61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A04E71-80BF-0E44-9C66-C2B371EDE309}"/>
              </a:ext>
            </a:extLst>
          </p:cNvPr>
          <p:cNvSpPr txBox="1"/>
          <p:nvPr/>
        </p:nvSpPr>
        <p:spPr>
          <a:xfrm>
            <a:off x="1939235" y="1786935"/>
            <a:ext cx="61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C4C0DE-A4F0-924F-A04B-45E56D3B8081}"/>
              </a:ext>
            </a:extLst>
          </p:cNvPr>
          <p:cNvSpPr txBox="1"/>
          <p:nvPr/>
        </p:nvSpPr>
        <p:spPr>
          <a:xfrm>
            <a:off x="2773202" y="1778956"/>
            <a:ext cx="59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AEB626-2BD5-E549-BE08-3FD7DA14BFB8}"/>
              </a:ext>
            </a:extLst>
          </p:cNvPr>
          <p:cNvSpPr txBox="1"/>
          <p:nvPr/>
        </p:nvSpPr>
        <p:spPr>
          <a:xfrm>
            <a:off x="3617600" y="1778956"/>
            <a:ext cx="59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71D936-9D0D-794A-9799-A498DA2D7B10}"/>
              </a:ext>
            </a:extLst>
          </p:cNvPr>
          <p:cNvSpPr txBox="1"/>
          <p:nvPr/>
        </p:nvSpPr>
        <p:spPr>
          <a:xfrm>
            <a:off x="7555388" y="1883188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6DA4CB-E2BB-794B-99AF-20A244B83CC4}"/>
              </a:ext>
            </a:extLst>
          </p:cNvPr>
          <p:cNvSpPr txBox="1"/>
          <p:nvPr/>
        </p:nvSpPr>
        <p:spPr>
          <a:xfrm>
            <a:off x="8226532" y="1786935"/>
            <a:ext cx="61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5D8F54-7D58-4847-A7A2-2D4ECC77F393}"/>
              </a:ext>
            </a:extLst>
          </p:cNvPr>
          <p:cNvSpPr txBox="1"/>
          <p:nvPr/>
        </p:nvSpPr>
        <p:spPr>
          <a:xfrm>
            <a:off x="8875490" y="1794914"/>
            <a:ext cx="61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150857-7CA8-914E-8A09-8965CF9D917E}"/>
              </a:ext>
            </a:extLst>
          </p:cNvPr>
          <p:cNvSpPr txBox="1"/>
          <p:nvPr/>
        </p:nvSpPr>
        <p:spPr>
          <a:xfrm>
            <a:off x="9499397" y="1786935"/>
            <a:ext cx="59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0A37A-6F40-5040-B03C-8107DA05C9FE}"/>
              </a:ext>
            </a:extLst>
          </p:cNvPr>
          <p:cNvSpPr txBox="1"/>
          <p:nvPr/>
        </p:nvSpPr>
        <p:spPr>
          <a:xfrm>
            <a:off x="10628003" y="1786935"/>
            <a:ext cx="59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BD9464-1B3A-E047-8412-DA4F36DC48D3}"/>
              </a:ext>
            </a:extLst>
          </p:cNvPr>
          <p:cNvCxnSpPr>
            <a:cxnSpLocks/>
          </p:cNvCxnSpPr>
          <p:nvPr/>
        </p:nvCxnSpPr>
        <p:spPr>
          <a:xfrm>
            <a:off x="1426404" y="1941710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7EDF4F-2040-1947-AFFD-81DA703BD687}"/>
              </a:ext>
            </a:extLst>
          </p:cNvPr>
          <p:cNvCxnSpPr>
            <a:cxnSpLocks/>
          </p:cNvCxnSpPr>
          <p:nvPr/>
        </p:nvCxnSpPr>
        <p:spPr>
          <a:xfrm>
            <a:off x="1875369" y="2007611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3423E0-B9C2-3749-9AE1-2D3173935DE7}"/>
              </a:ext>
            </a:extLst>
          </p:cNvPr>
          <p:cNvCxnSpPr>
            <a:cxnSpLocks/>
          </p:cNvCxnSpPr>
          <p:nvPr/>
        </p:nvCxnSpPr>
        <p:spPr>
          <a:xfrm>
            <a:off x="2522044" y="1999370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95E3A3-E9CB-A84C-8960-F9124AF74812}"/>
              </a:ext>
            </a:extLst>
          </p:cNvPr>
          <p:cNvCxnSpPr>
            <a:cxnSpLocks/>
          </p:cNvCxnSpPr>
          <p:nvPr/>
        </p:nvCxnSpPr>
        <p:spPr>
          <a:xfrm>
            <a:off x="3411730" y="1949943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792241-2507-0641-9BA5-5BB5479E0314}"/>
              </a:ext>
            </a:extLst>
          </p:cNvPr>
          <p:cNvCxnSpPr>
            <a:cxnSpLocks/>
          </p:cNvCxnSpPr>
          <p:nvPr/>
        </p:nvCxnSpPr>
        <p:spPr>
          <a:xfrm>
            <a:off x="8266809" y="2083876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63836E-3D4C-4C47-AB56-458220C05D02}"/>
              </a:ext>
            </a:extLst>
          </p:cNvPr>
          <p:cNvCxnSpPr>
            <a:cxnSpLocks/>
          </p:cNvCxnSpPr>
          <p:nvPr/>
        </p:nvCxnSpPr>
        <p:spPr>
          <a:xfrm>
            <a:off x="8715774" y="2149777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EDBDE-9797-BF41-B4D9-1CE6023846AE}"/>
              </a:ext>
            </a:extLst>
          </p:cNvPr>
          <p:cNvCxnSpPr>
            <a:cxnSpLocks/>
          </p:cNvCxnSpPr>
          <p:nvPr/>
        </p:nvCxnSpPr>
        <p:spPr>
          <a:xfrm>
            <a:off x="9374806" y="2141536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6DB6AD-7041-BA48-B925-ACBB453020CD}"/>
              </a:ext>
            </a:extLst>
          </p:cNvPr>
          <p:cNvCxnSpPr>
            <a:cxnSpLocks/>
          </p:cNvCxnSpPr>
          <p:nvPr/>
        </p:nvCxnSpPr>
        <p:spPr>
          <a:xfrm>
            <a:off x="10264492" y="2092109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0346F2-FC6A-7E40-8EA1-76E55A9838D4}"/>
              </a:ext>
            </a:extLst>
          </p:cNvPr>
          <p:cNvSpPr txBox="1"/>
          <p:nvPr/>
        </p:nvSpPr>
        <p:spPr>
          <a:xfrm>
            <a:off x="4600538" y="72737"/>
            <a:ext cx="446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NOT Significant DMR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D564DE-9B77-5F44-AAA4-864A81FE180B}"/>
              </a:ext>
            </a:extLst>
          </p:cNvPr>
          <p:cNvSpPr txBox="1"/>
          <p:nvPr/>
        </p:nvSpPr>
        <p:spPr>
          <a:xfrm>
            <a:off x="8286678" y="6415931"/>
            <a:ext cx="303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 = 4.35E-09, delta = 0.295891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CA92DF-8FC2-D341-AC29-0B6F1EB9F024}"/>
              </a:ext>
            </a:extLst>
          </p:cNvPr>
          <p:cNvSpPr txBox="1"/>
          <p:nvPr/>
        </p:nvSpPr>
        <p:spPr>
          <a:xfrm>
            <a:off x="1671146" y="6306963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q=0.004971, delta= 0.165479</a:t>
            </a:r>
          </a:p>
        </p:txBody>
      </p:sp>
    </p:spTree>
    <p:extLst>
      <p:ext uri="{BB962C8B-B14F-4D97-AF65-F5344CB8AC3E}">
        <p14:creationId xmlns:p14="http://schemas.microsoft.com/office/powerpoint/2010/main" val="109290033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3CBEEB5-9FCD-8041-8CAD-3181EF7A7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6804" y="2141537"/>
            <a:ext cx="4192319" cy="4351338"/>
          </a:xfr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1C2E97BE-910D-0B47-AD1F-2B1CBB330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1085"/>
            <a:ext cx="4192319" cy="4341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C83DBA-56E8-984A-B6F2-5DB429143791}"/>
              </a:ext>
            </a:extLst>
          </p:cNvPr>
          <p:cNvSpPr txBox="1"/>
          <p:nvPr/>
        </p:nvSpPr>
        <p:spPr>
          <a:xfrm>
            <a:off x="1793375" y="135207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ENTPD1 promoter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21A85-BADA-F240-992E-3F009C9DCD31}"/>
              </a:ext>
            </a:extLst>
          </p:cNvPr>
          <p:cNvSpPr txBox="1"/>
          <p:nvPr/>
        </p:nvSpPr>
        <p:spPr>
          <a:xfrm>
            <a:off x="8786001" y="137678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ENTPD1 intron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CE31F3-0C5C-8B42-AA4F-5A3EE76F54B2}"/>
              </a:ext>
            </a:extLst>
          </p:cNvPr>
          <p:cNvSpPr txBox="1"/>
          <p:nvPr/>
        </p:nvSpPr>
        <p:spPr>
          <a:xfrm>
            <a:off x="890983" y="1875209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912ADE-C5B0-0847-BB9A-B4C87595B45B}"/>
              </a:ext>
            </a:extLst>
          </p:cNvPr>
          <p:cNvSpPr txBox="1"/>
          <p:nvPr/>
        </p:nvSpPr>
        <p:spPr>
          <a:xfrm>
            <a:off x="1537415" y="1778956"/>
            <a:ext cx="61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A84CE5-7102-A047-BDCD-32084DE2731F}"/>
              </a:ext>
            </a:extLst>
          </p:cNvPr>
          <p:cNvSpPr txBox="1"/>
          <p:nvPr/>
        </p:nvSpPr>
        <p:spPr>
          <a:xfrm>
            <a:off x="2087519" y="1786935"/>
            <a:ext cx="61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F3564F-BA85-CE42-84BC-F4D4EDDBC8FC}"/>
              </a:ext>
            </a:extLst>
          </p:cNvPr>
          <p:cNvSpPr txBox="1"/>
          <p:nvPr/>
        </p:nvSpPr>
        <p:spPr>
          <a:xfrm>
            <a:off x="2921486" y="1778956"/>
            <a:ext cx="59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9A5726-17B0-5647-A08B-5F90EAC47FE8}"/>
              </a:ext>
            </a:extLst>
          </p:cNvPr>
          <p:cNvSpPr txBox="1"/>
          <p:nvPr/>
        </p:nvSpPr>
        <p:spPr>
          <a:xfrm>
            <a:off x="3765884" y="1778956"/>
            <a:ext cx="59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364D95-A64F-AE4E-A62C-3F24B5A2B7F8}"/>
              </a:ext>
            </a:extLst>
          </p:cNvPr>
          <p:cNvSpPr txBox="1"/>
          <p:nvPr/>
        </p:nvSpPr>
        <p:spPr>
          <a:xfrm>
            <a:off x="7703672" y="1883188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0CB1F7-DC9D-2D4F-BC77-44015D13E8B7}"/>
              </a:ext>
            </a:extLst>
          </p:cNvPr>
          <p:cNvSpPr txBox="1"/>
          <p:nvPr/>
        </p:nvSpPr>
        <p:spPr>
          <a:xfrm>
            <a:off x="8374816" y="1786935"/>
            <a:ext cx="61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ECA9-EB7E-C045-9B3C-A16E8AAC64D3}"/>
              </a:ext>
            </a:extLst>
          </p:cNvPr>
          <p:cNvSpPr txBox="1"/>
          <p:nvPr/>
        </p:nvSpPr>
        <p:spPr>
          <a:xfrm>
            <a:off x="9023774" y="1794914"/>
            <a:ext cx="61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7DF8D6-2EB8-7A40-A523-8E60A026E56F}"/>
              </a:ext>
            </a:extLst>
          </p:cNvPr>
          <p:cNvSpPr txBox="1"/>
          <p:nvPr/>
        </p:nvSpPr>
        <p:spPr>
          <a:xfrm>
            <a:off x="9647681" y="1786935"/>
            <a:ext cx="59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A89E30-4203-AA4A-997F-7EEDFFEC559C}"/>
              </a:ext>
            </a:extLst>
          </p:cNvPr>
          <p:cNvSpPr txBox="1"/>
          <p:nvPr/>
        </p:nvSpPr>
        <p:spPr>
          <a:xfrm>
            <a:off x="10776287" y="1786935"/>
            <a:ext cx="592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4A03585-71E3-3A4B-91DB-A9B8FA5E3920}"/>
              </a:ext>
            </a:extLst>
          </p:cNvPr>
          <p:cNvCxnSpPr>
            <a:cxnSpLocks/>
          </p:cNvCxnSpPr>
          <p:nvPr/>
        </p:nvCxnSpPr>
        <p:spPr>
          <a:xfrm>
            <a:off x="1574688" y="1941710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21D493-AC02-5B44-8665-6672EC54DDDD}"/>
              </a:ext>
            </a:extLst>
          </p:cNvPr>
          <p:cNvCxnSpPr>
            <a:cxnSpLocks/>
          </p:cNvCxnSpPr>
          <p:nvPr/>
        </p:nvCxnSpPr>
        <p:spPr>
          <a:xfrm>
            <a:off x="2023653" y="2007611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2976F1-5460-FA4F-9083-F15250F5A3EA}"/>
              </a:ext>
            </a:extLst>
          </p:cNvPr>
          <p:cNvCxnSpPr>
            <a:cxnSpLocks/>
          </p:cNvCxnSpPr>
          <p:nvPr/>
        </p:nvCxnSpPr>
        <p:spPr>
          <a:xfrm>
            <a:off x="2670328" y="1999370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C327AC7-DD28-344C-B7AC-1BF9D778DA01}"/>
              </a:ext>
            </a:extLst>
          </p:cNvPr>
          <p:cNvCxnSpPr>
            <a:cxnSpLocks/>
          </p:cNvCxnSpPr>
          <p:nvPr/>
        </p:nvCxnSpPr>
        <p:spPr>
          <a:xfrm>
            <a:off x="3560014" y="1949943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0414A0-A075-ED47-92CF-BFCCF2370127}"/>
              </a:ext>
            </a:extLst>
          </p:cNvPr>
          <p:cNvCxnSpPr>
            <a:cxnSpLocks/>
          </p:cNvCxnSpPr>
          <p:nvPr/>
        </p:nvCxnSpPr>
        <p:spPr>
          <a:xfrm>
            <a:off x="8415093" y="2083876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A8CDBDD-2B55-3F48-8CCA-44139BCC7E98}"/>
              </a:ext>
            </a:extLst>
          </p:cNvPr>
          <p:cNvCxnSpPr>
            <a:cxnSpLocks/>
          </p:cNvCxnSpPr>
          <p:nvPr/>
        </p:nvCxnSpPr>
        <p:spPr>
          <a:xfrm>
            <a:off x="8864058" y="2149777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8FBB59-E592-A74E-8735-4927202D4D8B}"/>
              </a:ext>
            </a:extLst>
          </p:cNvPr>
          <p:cNvCxnSpPr>
            <a:cxnSpLocks/>
          </p:cNvCxnSpPr>
          <p:nvPr/>
        </p:nvCxnSpPr>
        <p:spPr>
          <a:xfrm>
            <a:off x="9523090" y="2141536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4060710-222A-8C48-AF41-6426A91DFADC}"/>
              </a:ext>
            </a:extLst>
          </p:cNvPr>
          <p:cNvCxnSpPr>
            <a:cxnSpLocks/>
          </p:cNvCxnSpPr>
          <p:nvPr/>
        </p:nvCxnSpPr>
        <p:spPr>
          <a:xfrm>
            <a:off x="10412776" y="2092109"/>
            <a:ext cx="0" cy="37300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4285B23-6550-ED4D-B0B8-F4012CCD8662}"/>
              </a:ext>
            </a:extLst>
          </p:cNvPr>
          <p:cNvSpPr txBox="1"/>
          <p:nvPr/>
        </p:nvSpPr>
        <p:spPr>
          <a:xfrm>
            <a:off x="4600538" y="72737"/>
            <a:ext cx="4469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NOT Significant DMR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576AC3-CAAF-C943-B4C7-7022FD9C5186}"/>
              </a:ext>
            </a:extLst>
          </p:cNvPr>
          <p:cNvSpPr txBox="1"/>
          <p:nvPr/>
        </p:nvSpPr>
        <p:spPr>
          <a:xfrm>
            <a:off x="7803459" y="6316449"/>
            <a:ext cx="332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 = 0.00015493, delta = 0.299781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E94C7E-4634-C043-B923-F81C7DF2BED7}"/>
              </a:ext>
            </a:extLst>
          </p:cNvPr>
          <p:cNvSpPr txBox="1"/>
          <p:nvPr/>
        </p:nvSpPr>
        <p:spPr>
          <a:xfrm>
            <a:off x="2087519" y="6245405"/>
            <a:ext cx="286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 = 0.61053, delta=0.163667</a:t>
            </a:r>
          </a:p>
        </p:txBody>
      </p:sp>
    </p:spTree>
    <p:extLst>
      <p:ext uri="{BB962C8B-B14F-4D97-AF65-F5344CB8AC3E}">
        <p14:creationId xmlns:p14="http://schemas.microsoft.com/office/powerpoint/2010/main" val="243860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127014C-1F57-BD47-B3D9-2A8E736DF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144" y="2762938"/>
            <a:ext cx="4507203" cy="2392337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349AAA-837D-F34B-B5C3-2AC1758D0D95}"/>
              </a:ext>
            </a:extLst>
          </p:cNvPr>
          <p:cNvSpPr txBox="1"/>
          <p:nvPr/>
        </p:nvSpPr>
        <p:spPr>
          <a:xfrm>
            <a:off x="2598833" y="4456039"/>
            <a:ext cx="1034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0.75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AF10479-F8C5-B34B-9840-35A967CBB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404" y="2727358"/>
            <a:ext cx="4507203" cy="2440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E4E3B2-02FC-2343-8E21-BD5B03FE2357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48ABC-A3AF-3240-8074-B6B563C5A8F5}"/>
              </a:ext>
            </a:extLst>
          </p:cNvPr>
          <p:cNvSpPr txBox="1"/>
          <p:nvPr/>
        </p:nvSpPr>
        <p:spPr>
          <a:xfrm>
            <a:off x="4623609" y="2322856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55F75-22A5-854C-9C3E-588D6813CBD9}"/>
              </a:ext>
            </a:extLst>
          </p:cNvPr>
          <p:cNvSpPr txBox="1"/>
          <p:nvPr/>
        </p:nvSpPr>
        <p:spPr>
          <a:xfrm>
            <a:off x="8960888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57F45-5325-C141-A221-9A8A9AE77558}"/>
              </a:ext>
            </a:extLst>
          </p:cNvPr>
          <p:cNvSpPr txBox="1"/>
          <p:nvPr/>
        </p:nvSpPr>
        <p:spPr>
          <a:xfrm rot="-5400000">
            <a:off x="-1065617" y="3669436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924D7-7AE0-F14A-A02D-33ADB16F0461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C6F3CA-EAD0-1845-AEAD-24206735FBFF}"/>
              </a:ext>
            </a:extLst>
          </p:cNvPr>
          <p:cNvSpPr txBox="1"/>
          <p:nvPr/>
        </p:nvSpPr>
        <p:spPr>
          <a:xfrm>
            <a:off x="4600975" y="5385540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642E6-0E1B-8146-8DF5-13F8862E0191}"/>
              </a:ext>
            </a:extLst>
          </p:cNvPr>
          <p:cNvSpPr txBox="1"/>
          <p:nvPr/>
        </p:nvSpPr>
        <p:spPr>
          <a:xfrm>
            <a:off x="9256208" y="517210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2BB916-1032-A744-8EEE-63805DF0D4BE}"/>
              </a:ext>
            </a:extLst>
          </p:cNvPr>
          <p:cNvSpPr/>
          <p:nvPr/>
        </p:nvSpPr>
        <p:spPr>
          <a:xfrm>
            <a:off x="7027550" y="3334800"/>
            <a:ext cx="1361477" cy="1382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BBE23-E8E2-7747-9677-7A0310CC7167}"/>
              </a:ext>
            </a:extLst>
          </p:cNvPr>
          <p:cNvSpPr txBox="1"/>
          <p:nvPr/>
        </p:nvSpPr>
        <p:spPr>
          <a:xfrm rot="-5400000">
            <a:off x="7451647" y="367141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1F432D9-1C84-CB43-A358-59927DD0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CBC/Clin Flow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AD5D23F-0436-DC42-B905-010750DEA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471" y="2878956"/>
            <a:ext cx="4063120" cy="22190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DE9387-F313-D446-A047-AAE81F91100C}"/>
              </a:ext>
            </a:extLst>
          </p:cNvPr>
          <p:cNvSpPr txBox="1"/>
          <p:nvPr/>
        </p:nvSpPr>
        <p:spPr>
          <a:xfrm>
            <a:off x="5870641" y="448018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0.68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FED7D-2D74-3140-8265-96344A1DA3A8}"/>
              </a:ext>
            </a:extLst>
          </p:cNvPr>
          <p:cNvSpPr txBox="1"/>
          <p:nvPr/>
        </p:nvSpPr>
        <p:spPr>
          <a:xfrm>
            <a:off x="10027223" y="4480188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</a:t>
            </a:r>
          </a:p>
        </p:txBody>
      </p:sp>
    </p:spTree>
    <p:extLst>
      <p:ext uri="{BB962C8B-B14F-4D97-AF65-F5344CB8AC3E}">
        <p14:creationId xmlns:p14="http://schemas.microsoft.com/office/powerpoint/2010/main" val="249189772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93FD1-431E-B14F-9E7C-A1B611F0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7E42A-E755-CE48-B054-50E0A7F9D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7361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DCC5-CA91-274A-BF23-F415E402C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1214438"/>
            <a:ext cx="10909738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Towards Deep Deconvolution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0E8B3-4A0F-4642-9102-590CEB0CD2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(13 Cell types)</a:t>
            </a:r>
          </a:p>
        </p:txBody>
      </p:sp>
    </p:spTree>
    <p:extLst>
      <p:ext uri="{BB962C8B-B14F-4D97-AF65-F5344CB8AC3E}">
        <p14:creationId xmlns:p14="http://schemas.microsoft.com/office/powerpoint/2010/main" val="174644881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33B8-D1E0-DC4F-A786-AE83A23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68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 matrix of Blueprint 13 cell types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F590E94-1F68-3647-9CD9-5238AA16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822" y="1848991"/>
            <a:ext cx="6124252" cy="47303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CAE53-2A0E-3347-98FA-789BE24B880A}"/>
              </a:ext>
            </a:extLst>
          </p:cNvPr>
          <p:cNvSpPr txBox="1"/>
          <p:nvPr/>
        </p:nvSpPr>
        <p:spPr>
          <a:xfrm>
            <a:off x="848810" y="1578169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FDD64-C4DD-924F-8664-BD1A192D3618}"/>
              </a:ext>
            </a:extLst>
          </p:cNvPr>
          <p:cNvSpPr txBox="1"/>
          <p:nvPr/>
        </p:nvSpPr>
        <p:spPr>
          <a:xfrm>
            <a:off x="1326141" y="157006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B76EE-7A09-A743-BE5A-302D1A4F61C6}"/>
              </a:ext>
            </a:extLst>
          </p:cNvPr>
          <p:cNvSpPr txBox="1"/>
          <p:nvPr/>
        </p:nvSpPr>
        <p:spPr>
          <a:xfrm>
            <a:off x="1707332" y="157199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106E-4711-0447-BA31-570D8F195A38}"/>
              </a:ext>
            </a:extLst>
          </p:cNvPr>
          <p:cNvSpPr txBox="1"/>
          <p:nvPr/>
        </p:nvSpPr>
        <p:spPr>
          <a:xfrm>
            <a:off x="2262687" y="156941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62A5-FF3E-9A4A-8FBA-2DDCA25DA161}"/>
              </a:ext>
            </a:extLst>
          </p:cNvPr>
          <p:cNvSpPr txBox="1"/>
          <p:nvPr/>
        </p:nvSpPr>
        <p:spPr>
          <a:xfrm>
            <a:off x="2693521" y="1566828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7CD1F-0DED-4049-93D9-5736A4DDFB75}"/>
              </a:ext>
            </a:extLst>
          </p:cNvPr>
          <p:cNvSpPr txBox="1"/>
          <p:nvPr/>
        </p:nvSpPr>
        <p:spPr>
          <a:xfrm>
            <a:off x="3114381" y="154875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A31914-626F-754E-9307-4298C689F488}"/>
              </a:ext>
            </a:extLst>
          </p:cNvPr>
          <p:cNvSpPr txBox="1"/>
          <p:nvPr/>
        </p:nvSpPr>
        <p:spPr>
          <a:xfrm>
            <a:off x="3566770" y="154617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AED25-0502-AA4D-8ADB-D6FC063C136D}"/>
              </a:ext>
            </a:extLst>
          </p:cNvPr>
          <p:cNvSpPr txBox="1"/>
          <p:nvPr/>
        </p:nvSpPr>
        <p:spPr>
          <a:xfrm>
            <a:off x="4086673" y="154358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41287-7940-EB46-9A0B-DF1ACFA5A987}"/>
              </a:ext>
            </a:extLst>
          </p:cNvPr>
          <p:cNvSpPr txBox="1"/>
          <p:nvPr/>
        </p:nvSpPr>
        <p:spPr>
          <a:xfrm>
            <a:off x="4585559" y="153548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A1EBF3-D1CC-DD41-81DE-D241DA98187C}"/>
              </a:ext>
            </a:extLst>
          </p:cNvPr>
          <p:cNvSpPr txBox="1"/>
          <p:nvPr/>
        </p:nvSpPr>
        <p:spPr>
          <a:xfrm>
            <a:off x="5021382" y="153842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BBB107-D2F3-A74D-AE53-0BEB440B2DD2}"/>
              </a:ext>
            </a:extLst>
          </p:cNvPr>
          <p:cNvSpPr txBox="1"/>
          <p:nvPr/>
        </p:nvSpPr>
        <p:spPr>
          <a:xfrm>
            <a:off x="5443841" y="1535839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2B167-482C-2E41-BCCB-67D3705FF62A}"/>
              </a:ext>
            </a:extLst>
          </p:cNvPr>
          <p:cNvSpPr txBox="1"/>
          <p:nvPr/>
        </p:nvSpPr>
        <p:spPr>
          <a:xfrm>
            <a:off x="5872598" y="153583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04BC37-FC78-834B-A64C-DED5F9E600BA}"/>
              </a:ext>
            </a:extLst>
          </p:cNvPr>
          <p:cNvSpPr txBox="1"/>
          <p:nvPr/>
        </p:nvSpPr>
        <p:spPr>
          <a:xfrm>
            <a:off x="6334215" y="155068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9CAA5A27-EF5F-E647-B75E-D4FB26081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637" y="2355935"/>
            <a:ext cx="3825793" cy="31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8224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E8E23FED-C123-9A41-95FF-C633971A0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301" y="1914353"/>
            <a:ext cx="5871210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749D7E8-6D9C-F64E-A725-2258EFE6D620}"/>
              </a:ext>
            </a:extLst>
          </p:cNvPr>
          <p:cNvSpPr txBox="1">
            <a:spLocks/>
          </p:cNvSpPr>
          <p:nvPr/>
        </p:nvSpPr>
        <p:spPr>
          <a:xfrm>
            <a:off x="419100" y="98116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Absolute Estimation of cellular fractions in Patients’ Bulk PBMC (n =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B3BE7-B7F6-CD48-96FA-2DC6DA1F89E4}"/>
              </a:ext>
            </a:extLst>
          </p:cNvPr>
          <p:cNvSpPr txBox="1"/>
          <p:nvPr/>
        </p:nvSpPr>
        <p:spPr>
          <a:xfrm>
            <a:off x="5607047" y="113590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 = 4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3CFC9C6-EA2F-E446-AB31-00C4B710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507" y="1792640"/>
            <a:ext cx="2137385" cy="43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627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5C85-0898-A446-ABB5-3DE95D68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147"/>
            <a:ext cx="113538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Absolute estimation of cellular fractions in healthy whole blood (n = 9)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DFEEAA-B710-1645-B9E8-1C8040A15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7628" y="2621161"/>
            <a:ext cx="3423680" cy="306731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863831-4EFE-A942-8BF1-505A1375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84" y="2761611"/>
            <a:ext cx="3208257" cy="2874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A71AD1-8186-9941-BE8C-87BC23F5A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649" y="2734621"/>
            <a:ext cx="3238384" cy="2901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72EDA4-914F-0746-977B-2031A2645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021" y="2828238"/>
            <a:ext cx="3026979" cy="27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6645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7BB3-1110-F944-BE0B-14337666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Silico mixture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E37F984-D3FC-6646-B22B-29AA547E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5" y="2386811"/>
            <a:ext cx="4554681" cy="3247011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5F4268A7-66C2-D447-A311-D6630CAC9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18" y="2115582"/>
            <a:ext cx="6459682" cy="394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B991F3-1601-5F4F-9D85-B7C300CA53EC}"/>
              </a:ext>
            </a:extLst>
          </p:cNvPr>
          <p:cNvSpPr/>
          <p:nvPr/>
        </p:nvSpPr>
        <p:spPr>
          <a:xfrm>
            <a:off x="7304809" y="2275609"/>
            <a:ext cx="2545773" cy="301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A625B-E2A0-3C49-9B2E-8386BEEB0CDA}"/>
              </a:ext>
            </a:extLst>
          </p:cNvPr>
          <p:cNvSpPr txBox="1"/>
          <p:nvPr/>
        </p:nvSpPr>
        <p:spPr>
          <a:xfrm>
            <a:off x="7304809" y="2149769"/>
            <a:ext cx="337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Cell types mixture</a:t>
            </a:r>
          </a:p>
        </p:txBody>
      </p:sp>
    </p:spTree>
    <p:extLst>
      <p:ext uri="{BB962C8B-B14F-4D97-AF65-F5344CB8AC3E}">
        <p14:creationId xmlns:p14="http://schemas.microsoft.com/office/powerpoint/2010/main" val="44028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68A7-1673-184E-8F0F-A9832354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519"/>
          </a:xfrm>
        </p:spPr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 compartments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pic>
        <p:nvPicPr>
          <p:cNvPr id="10" name="Content Placeholder 9" descr="Background pattern&#10;&#10;Description automatically generated">
            <a:extLst>
              <a:ext uri="{FF2B5EF4-FFF2-40B4-BE49-F238E27FC236}">
                <a16:creationId xmlns:a16="http://schemas.microsoft.com/office/drawing/2014/main" id="{1A541E49-70A9-DB49-9E79-D7CB1717E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737" y="1836016"/>
            <a:ext cx="4632525" cy="491974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3E40E6-114E-D84A-9F5B-AF3099C115DF}"/>
              </a:ext>
            </a:extLst>
          </p:cNvPr>
          <p:cNvSpPr txBox="1"/>
          <p:nvPr/>
        </p:nvSpPr>
        <p:spPr>
          <a:xfrm>
            <a:off x="3779737" y="1496068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808DC-1A3E-6240-9420-08059E3CA2D1}"/>
              </a:ext>
            </a:extLst>
          </p:cNvPr>
          <p:cNvSpPr txBox="1"/>
          <p:nvPr/>
        </p:nvSpPr>
        <p:spPr>
          <a:xfrm>
            <a:off x="4514027" y="1399815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2222D-AA3B-E847-A868-F6A88A82B81E}"/>
              </a:ext>
            </a:extLst>
          </p:cNvPr>
          <p:cNvSpPr txBox="1"/>
          <p:nvPr/>
        </p:nvSpPr>
        <p:spPr>
          <a:xfrm>
            <a:off x="5113322" y="1399815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CD14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25B80-E042-0F4D-83E9-71BE0A239F4C}"/>
              </a:ext>
            </a:extLst>
          </p:cNvPr>
          <p:cNvSpPr txBox="1"/>
          <p:nvPr/>
        </p:nvSpPr>
        <p:spPr>
          <a:xfrm>
            <a:off x="5957999" y="1399815"/>
            <a:ext cx="659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(PBL)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997E6-8B96-DB44-BE3C-99AEF61D00B6}"/>
              </a:ext>
            </a:extLst>
          </p:cNvPr>
          <p:cNvSpPr txBox="1"/>
          <p:nvPr/>
        </p:nvSpPr>
        <p:spPr>
          <a:xfrm>
            <a:off x="7263790" y="1399815"/>
            <a:ext cx="659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 cell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(TIL)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FDAFED-A3F8-AD43-A58A-CF4762A8D358}"/>
              </a:ext>
            </a:extLst>
          </p:cNvPr>
          <p:cNvSpPr txBox="1"/>
          <p:nvPr/>
        </p:nvSpPr>
        <p:spPr>
          <a:xfrm>
            <a:off x="924790" y="2888673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approach: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vs all statistical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83155-1C7E-5741-A34A-93C569604D3A}"/>
              </a:ext>
            </a:extLst>
          </p:cNvPr>
          <p:cNvSpPr txBox="1"/>
          <p:nvPr/>
        </p:nvSpPr>
        <p:spPr>
          <a:xfrm>
            <a:off x="8780318" y="2254828"/>
            <a:ext cx="288867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Ideas: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getting the one-vs-all reference, consider compartment wise delta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Perform another round of DMR analysis and take the intersection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Identify cell state difference first, then cell type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</p:txBody>
      </p:sp>
    </p:spTree>
    <p:extLst>
      <p:ext uri="{BB962C8B-B14F-4D97-AF65-F5344CB8AC3E}">
        <p14:creationId xmlns:p14="http://schemas.microsoft.com/office/powerpoint/2010/main" val="264260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94AA8-47B0-BC41-AC2A-285FF7F334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496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Specificity Issue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F2C90-29A0-7548-B658-25478C5B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421" y="1165753"/>
            <a:ext cx="7016922" cy="487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8316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94AA8-47B0-BC41-AC2A-285FF7F334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496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Specificity Issue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F2C90-29A0-7548-B658-25478C5B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421" y="1165753"/>
            <a:ext cx="7016922" cy="4878074"/>
          </a:xfrm>
          <a:prstGeom prst="rect">
            <a:avLst/>
          </a:prstGeom>
        </p:spPr>
      </p:pic>
      <p:pic>
        <p:nvPicPr>
          <p:cNvPr id="5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E471E0EE-32CF-9F4F-BE6F-C106BFFEC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657" y="1717422"/>
            <a:ext cx="4261558" cy="4655485"/>
          </a:xfrm>
        </p:spPr>
      </p:pic>
    </p:spTree>
    <p:extLst>
      <p:ext uri="{BB962C8B-B14F-4D97-AF65-F5344CB8AC3E}">
        <p14:creationId xmlns:p14="http://schemas.microsoft.com/office/powerpoint/2010/main" val="66927245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F25233-447E-404D-AF08-2D1C95CA9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266" y="1303133"/>
            <a:ext cx="7264057" cy="555486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C5874B-8974-894B-81CA-8EA6E4BE5684}"/>
              </a:ext>
            </a:extLst>
          </p:cNvPr>
          <p:cNvSpPr txBox="1"/>
          <p:nvPr/>
        </p:nvSpPr>
        <p:spPr>
          <a:xfrm>
            <a:off x="4065373" y="1729947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(public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119A9-3C3A-E341-9644-6A0CE70BADD2}"/>
              </a:ext>
            </a:extLst>
          </p:cNvPr>
          <p:cNvSpPr txBox="1"/>
          <p:nvPr/>
        </p:nvSpPr>
        <p:spPr>
          <a:xfrm>
            <a:off x="6392562" y="1720166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(this study)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B49065-3EC1-0D4B-8F62-CCDE9E290ADC}"/>
              </a:ext>
            </a:extLst>
          </p:cNvPr>
          <p:cNvSpPr txBox="1"/>
          <p:nvPr/>
        </p:nvSpPr>
        <p:spPr>
          <a:xfrm>
            <a:off x="1507524" y="222421"/>
            <a:ext cx="8489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Read couniting result (&gt;=3 CpG) </a:t>
            </a:r>
          </a:p>
        </p:txBody>
      </p:sp>
    </p:spTree>
    <p:extLst>
      <p:ext uri="{BB962C8B-B14F-4D97-AF65-F5344CB8AC3E}">
        <p14:creationId xmlns:p14="http://schemas.microsoft.com/office/powerpoint/2010/main" val="2867402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E4E3B2-02FC-2343-8E21-BD5B03FE2357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48ABC-A3AF-3240-8074-B6B563C5A8F5}"/>
              </a:ext>
            </a:extLst>
          </p:cNvPr>
          <p:cNvSpPr txBox="1"/>
          <p:nvPr/>
        </p:nvSpPr>
        <p:spPr>
          <a:xfrm>
            <a:off x="4623609" y="2322856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55F75-22A5-854C-9C3E-588D6813CBD9}"/>
              </a:ext>
            </a:extLst>
          </p:cNvPr>
          <p:cNvSpPr txBox="1"/>
          <p:nvPr/>
        </p:nvSpPr>
        <p:spPr>
          <a:xfrm>
            <a:off x="8960888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F57F45-5325-C141-A221-9A8A9AE77558}"/>
              </a:ext>
            </a:extLst>
          </p:cNvPr>
          <p:cNvSpPr txBox="1"/>
          <p:nvPr/>
        </p:nvSpPr>
        <p:spPr>
          <a:xfrm rot="-5400000">
            <a:off x="-1065617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2BB916-1032-A744-8EEE-63805DF0D4BE}"/>
              </a:ext>
            </a:extLst>
          </p:cNvPr>
          <p:cNvSpPr/>
          <p:nvPr/>
        </p:nvSpPr>
        <p:spPr>
          <a:xfrm>
            <a:off x="7027550" y="3334800"/>
            <a:ext cx="1361477" cy="1382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BBE23-E8E2-7747-9677-7A0310CC7167}"/>
              </a:ext>
            </a:extLst>
          </p:cNvPr>
          <p:cNvSpPr txBox="1"/>
          <p:nvPr/>
        </p:nvSpPr>
        <p:spPr>
          <a:xfrm rot="-5400000">
            <a:off x="7451647" y="367141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1F432D9-1C84-CB43-A358-59927DD0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Clin Flow</a:t>
            </a:r>
          </a:p>
        </p:txBody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543095D1-CCEA-D644-B7F4-A3C4C5F0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14" y="2748053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C21AEEB8-DF50-A448-9E26-4B8C1E6D2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6" y="2741121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88EB238-DA29-9C48-97E4-27D386917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173" y="2741121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F8F67D-977D-7245-BE00-C4D9B50FF610}"/>
              </a:ext>
            </a:extLst>
          </p:cNvPr>
          <p:cNvSpPr/>
          <p:nvPr/>
        </p:nvSpPr>
        <p:spPr>
          <a:xfrm>
            <a:off x="3313355" y="3334800"/>
            <a:ext cx="516368" cy="157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8FDE46-B411-E94D-AFC7-2DA67E0F4A7B}"/>
              </a:ext>
            </a:extLst>
          </p:cNvPr>
          <p:cNvSpPr/>
          <p:nvPr/>
        </p:nvSpPr>
        <p:spPr>
          <a:xfrm>
            <a:off x="7971415" y="3258561"/>
            <a:ext cx="268943" cy="157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E333AC-B76E-904A-81C1-D268552F87E5}"/>
              </a:ext>
            </a:extLst>
          </p:cNvPr>
          <p:cNvSpPr/>
          <p:nvPr/>
        </p:nvSpPr>
        <p:spPr>
          <a:xfrm>
            <a:off x="422797" y="5347914"/>
            <a:ext cx="10173486" cy="360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924D7-7AE0-F14A-A02D-33ADB16F0461}"/>
              </a:ext>
            </a:extLst>
          </p:cNvPr>
          <p:cNvSpPr txBox="1"/>
          <p:nvPr/>
        </p:nvSpPr>
        <p:spPr>
          <a:xfrm>
            <a:off x="1321104" y="5386560"/>
            <a:ext cx="10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Clin 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C6F3CA-EAD0-1845-AEAD-24206735FBFF}"/>
              </a:ext>
            </a:extLst>
          </p:cNvPr>
          <p:cNvSpPr txBox="1"/>
          <p:nvPr/>
        </p:nvSpPr>
        <p:spPr>
          <a:xfrm>
            <a:off x="4744637" y="5386560"/>
            <a:ext cx="10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5284A1-EB63-A347-B1F7-EEDFACB38B74}"/>
              </a:ext>
            </a:extLst>
          </p:cNvPr>
          <p:cNvSpPr txBox="1"/>
          <p:nvPr/>
        </p:nvSpPr>
        <p:spPr>
          <a:xfrm>
            <a:off x="9201531" y="5386560"/>
            <a:ext cx="10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Clin Flow</a:t>
            </a:r>
          </a:p>
        </p:txBody>
      </p:sp>
    </p:spTree>
    <p:extLst>
      <p:ext uri="{BB962C8B-B14F-4D97-AF65-F5344CB8AC3E}">
        <p14:creationId xmlns:p14="http://schemas.microsoft.com/office/powerpoint/2010/main" val="291865354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6F5B-CC8D-174A-A041-A67255B10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2794211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E1F7-8FBC-3F4E-91C0-2D9049F2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09" y="0"/>
            <a:ext cx="10515600" cy="6396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Mel Tumor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A5AD5B-3620-E647-B4AE-3476EECCF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021" y="598407"/>
            <a:ext cx="2587172" cy="314909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C48028-EBB9-C944-8B55-6E7CF970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678" y="466808"/>
            <a:ext cx="2619831" cy="3280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C8C86B-A534-2448-BFF4-3C059BFA6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8" y="3824207"/>
            <a:ext cx="2325506" cy="2672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862B62-B548-864F-91A8-5D9D4DE29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03" y="3750635"/>
            <a:ext cx="2587172" cy="2936790"/>
          </a:xfrm>
          <a:prstGeom prst="rect">
            <a:avLst/>
          </a:prstGeom>
        </p:spPr>
      </p:pic>
      <p:pic>
        <p:nvPicPr>
          <p:cNvPr id="7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6D24DF96-17E8-3C4F-A769-9780216B6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36" y="1295301"/>
            <a:ext cx="4841866" cy="52894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BC110F-7903-4D44-94E6-5AEEBA41236D}"/>
              </a:ext>
            </a:extLst>
          </p:cNvPr>
          <p:cNvSpPr/>
          <p:nvPr/>
        </p:nvSpPr>
        <p:spPr>
          <a:xfrm>
            <a:off x="3259193" y="1581665"/>
            <a:ext cx="1127456" cy="133453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9156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E1F7-8FBC-3F4E-91C0-2D9049F2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53" y="0"/>
            <a:ext cx="10515600" cy="6922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F0D58C-E9A8-4647-A25B-3907FB056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556" y="444129"/>
            <a:ext cx="2128230" cy="320960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554DC9-AC5F-8246-B30F-2D598D31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862" y="433618"/>
            <a:ext cx="2344582" cy="3491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B33511-A484-204F-8348-3BD1AC8BE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17" y="3653730"/>
            <a:ext cx="2303069" cy="3204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CC29CB-4099-B843-8EF9-178A1DA1B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216" y="3867807"/>
            <a:ext cx="2181082" cy="2990193"/>
          </a:xfrm>
          <a:prstGeom prst="rect">
            <a:avLst/>
          </a:prstGeom>
        </p:spPr>
      </p:pic>
      <p:pic>
        <p:nvPicPr>
          <p:cNvPr id="9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3BB814A-318A-A24B-BF15-FA332FD15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36" y="1295301"/>
            <a:ext cx="4841866" cy="52894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C2DB0A-E18F-124F-9D3E-75D45185F484}"/>
              </a:ext>
            </a:extLst>
          </p:cNvPr>
          <p:cNvSpPr/>
          <p:nvPr/>
        </p:nvSpPr>
        <p:spPr>
          <a:xfrm>
            <a:off x="4188462" y="2761735"/>
            <a:ext cx="2372975" cy="1278924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0622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E1F7-8FBC-3F4E-91C0-2D9049F2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27" y="0"/>
            <a:ext cx="10515600" cy="6396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DCA2D53-BBE8-9049-A3E0-7F6C43169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27" y="682270"/>
            <a:ext cx="2127957" cy="3107493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A63F73-5CE9-134E-8BB3-F23B3F996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964" y="639654"/>
            <a:ext cx="2127957" cy="3108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0B8CA0-E7AE-A647-B18E-BF880FCE53FA}"/>
              </a:ext>
            </a:extLst>
          </p:cNvPr>
          <p:cNvSpPr txBox="1"/>
          <p:nvPr/>
        </p:nvSpPr>
        <p:spPr>
          <a:xfrm>
            <a:off x="7826910" y="6526152"/>
            <a:ext cx="6565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“Negative” PBL is like Tumor (TIL + Mel tumor) compartment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CD061-4147-BF43-BD4C-FD57DD476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40" y="3832379"/>
            <a:ext cx="2470704" cy="3025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C7A0E-C532-7342-A13C-E834860FC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434" y="3832379"/>
            <a:ext cx="2096810" cy="2747925"/>
          </a:xfrm>
          <a:prstGeom prst="rect">
            <a:avLst/>
          </a:prstGeom>
        </p:spPr>
      </p:pic>
      <p:pic>
        <p:nvPicPr>
          <p:cNvPr id="9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5556EEBE-F338-5D4A-B61B-BE1A299D6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36" y="1295301"/>
            <a:ext cx="4841866" cy="52894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CCAFF0-536A-5B42-93E6-88BBA2327FF4}"/>
              </a:ext>
            </a:extLst>
          </p:cNvPr>
          <p:cNvSpPr/>
          <p:nvPr/>
        </p:nvSpPr>
        <p:spPr>
          <a:xfrm>
            <a:off x="6459592" y="3871811"/>
            <a:ext cx="1683509" cy="133453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098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9F45-F29F-8741-B3B5-165BCC59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45" y="2536825"/>
            <a:ext cx="11177155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Classification of Mel tumor and TIL fragments using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07639726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71B3-20FB-934F-ABB2-1AD9C9D6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TIL positive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vs TIL negative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AC3D9-B1D7-9F4C-8F5E-8D84AAB9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Take TIL positive fragment from DCB</a:t>
            </a: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Take TIL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fragment from 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DCB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TIL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positive fragment from healthy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Feature of a fragment: </a:t>
            </a:r>
          </a:p>
          <a:p>
            <a:pPr marL="1371600" lvl="2" indent="-457200">
              <a:buFont typeface="+mj-lt"/>
              <a:buAutoNum type="roman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#total hypo methylated CpG </a:t>
            </a:r>
          </a:p>
          <a:p>
            <a:pPr marL="1371600" lvl="2" indent="-457200">
              <a:buFont typeface="+mj-lt"/>
              <a:buAutoNum type="roman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#matching CpG with the reference (subset of #total hypo methylated CpG)</a:t>
            </a:r>
          </a:p>
          <a:p>
            <a:pPr marL="1371600" lvl="2" indent="-457200">
              <a:buFont typeface="+mj-lt"/>
              <a:buAutoNum type="roman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#hypermethylated CpG</a:t>
            </a:r>
          </a:p>
          <a:p>
            <a:pPr marL="1371600" lvl="2" indent="-457200">
              <a:buFont typeface="+mj-lt"/>
              <a:buAutoNum type="roman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fragment length</a:t>
            </a: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7990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637B-991C-4548-92D1-3B0B46AD9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fragment classification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C6A913D-74D0-B846-B252-DB4E9C100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734" y="1690688"/>
            <a:ext cx="5439172" cy="4351338"/>
          </a:xfr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29FFDD75-5E42-724A-A8AB-4EF170F6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65" y="1674739"/>
            <a:ext cx="4540709" cy="45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223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637B-991C-4548-92D1-3B0B46AD9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Mel tumor fragment classification</a:t>
            </a:r>
          </a:p>
        </p:txBody>
      </p:sp>
      <p:pic>
        <p:nvPicPr>
          <p:cNvPr id="8" name="Content Placeholder 7" descr="Chart, treemap chart&#10;&#10;Description automatically generated">
            <a:extLst>
              <a:ext uri="{FF2B5EF4-FFF2-40B4-BE49-F238E27FC236}">
                <a16:creationId xmlns:a16="http://schemas.microsoft.com/office/drawing/2014/main" id="{644DDBD5-5BD9-FA40-9885-5887595F6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1941" y="1998619"/>
            <a:ext cx="4351338" cy="4351338"/>
          </a:xfr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113F6F1-6B7E-704B-8B5C-DD333C5C7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21" y="2102266"/>
            <a:ext cx="5180055" cy="41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5251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971E-82D0-354B-9EAA-33AFB1D53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707" y="1122363"/>
            <a:ext cx="11763633" cy="23876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Read counting result using fragment length-based filtering</a:t>
            </a:r>
          </a:p>
        </p:txBody>
      </p:sp>
    </p:spTree>
    <p:extLst>
      <p:ext uri="{BB962C8B-B14F-4D97-AF65-F5344CB8AC3E}">
        <p14:creationId xmlns:p14="http://schemas.microsoft.com/office/powerpoint/2010/main" val="270299278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223-07E5-404D-B67B-75768522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D3266-360C-FB41-9EBB-E96E4617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Fragment length cutoff 168 has been applied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numerator, not denominator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PBL &gt; 168 and for others (Mel Tumor and TIL) &lt; 168 is used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per fragment &gt;= 4</a:t>
            </a:r>
          </a:p>
        </p:txBody>
      </p:sp>
    </p:spTree>
    <p:extLst>
      <p:ext uri="{BB962C8B-B14F-4D97-AF65-F5344CB8AC3E}">
        <p14:creationId xmlns:p14="http://schemas.microsoft.com/office/powerpoint/2010/main" val="236978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3CC453E4-7C9A-CD4C-86B9-6BBF0CB3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23" y="2993182"/>
            <a:ext cx="3950295" cy="2120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1F4EA-3767-7F46-93D2-728816AA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257B15-1942-BF43-B9D2-D54EBE5DF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327" y="2985847"/>
            <a:ext cx="3995123" cy="2120466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C1250B0-5F77-5D47-80A5-FF8C12072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624" y="2841842"/>
            <a:ext cx="4681329" cy="2536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677CAC-3D5B-E24F-AEDE-5128231A0D4B}"/>
              </a:ext>
            </a:extLst>
          </p:cNvPr>
          <p:cNvSpPr txBox="1"/>
          <p:nvPr/>
        </p:nvSpPr>
        <p:spPr>
          <a:xfrm>
            <a:off x="1337077" y="237867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D9C3A-0F5B-344D-A616-65F2F24919CF}"/>
              </a:ext>
            </a:extLst>
          </p:cNvPr>
          <p:cNvSpPr txBox="1"/>
          <p:nvPr/>
        </p:nvSpPr>
        <p:spPr>
          <a:xfrm>
            <a:off x="4074247" y="239721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DB4D-C06A-8945-ADFB-3E8488F733AC}"/>
              </a:ext>
            </a:extLst>
          </p:cNvPr>
          <p:cNvSpPr txBox="1"/>
          <p:nvPr/>
        </p:nvSpPr>
        <p:spPr>
          <a:xfrm>
            <a:off x="8638008" y="237867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0D1A7-7115-5740-9E39-14EA7D0C478C}"/>
              </a:ext>
            </a:extLst>
          </p:cNvPr>
          <p:cNvSpPr txBox="1"/>
          <p:nvPr/>
        </p:nvSpPr>
        <p:spPr>
          <a:xfrm rot="-5400000">
            <a:off x="-980719" y="378180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C4B01-0A7F-5144-81B1-A6D8E0B6D67F}"/>
              </a:ext>
            </a:extLst>
          </p:cNvPr>
          <p:cNvSpPr txBox="1"/>
          <p:nvPr/>
        </p:nvSpPr>
        <p:spPr>
          <a:xfrm>
            <a:off x="1224715" y="5478095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FB8E7-16C8-0646-AE06-95BBDCB4E0CD}"/>
              </a:ext>
            </a:extLst>
          </p:cNvPr>
          <p:cNvSpPr txBox="1"/>
          <p:nvPr/>
        </p:nvSpPr>
        <p:spPr>
          <a:xfrm>
            <a:off x="4620451" y="547809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61BD5-5A0E-C844-96D7-D7E8C7FE76A2}"/>
              </a:ext>
            </a:extLst>
          </p:cNvPr>
          <p:cNvSpPr txBox="1"/>
          <p:nvPr/>
        </p:nvSpPr>
        <p:spPr>
          <a:xfrm>
            <a:off x="8996881" y="545707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4F572C-C100-C54B-944B-35AC5C45D2E1}"/>
              </a:ext>
            </a:extLst>
          </p:cNvPr>
          <p:cNvSpPr txBox="1"/>
          <p:nvPr/>
        </p:nvSpPr>
        <p:spPr>
          <a:xfrm>
            <a:off x="5321391" y="452213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0.48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E487E-2B6E-9A42-87AB-FA558D8E9C15}"/>
              </a:ext>
            </a:extLst>
          </p:cNvPr>
          <p:cNvSpPr txBox="1"/>
          <p:nvPr/>
        </p:nvSpPr>
        <p:spPr>
          <a:xfrm>
            <a:off x="9921823" y="4651251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0.59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DF1024-C061-CA45-B82C-7D0391268818}"/>
              </a:ext>
            </a:extLst>
          </p:cNvPr>
          <p:cNvSpPr/>
          <p:nvPr/>
        </p:nvSpPr>
        <p:spPr>
          <a:xfrm>
            <a:off x="6401179" y="2841842"/>
            <a:ext cx="1073445" cy="2371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C1C35-2A98-E84C-B11B-54E8EF094FBA}"/>
              </a:ext>
            </a:extLst>
          </p:cNvPr>
          <p:cNvSpPr txBox="1"/>
          <p:nvPr/>
        </p:nvSpPr>
        <p:spPr>
          <a:xfrm rot="-5400000">
            <a:off x="6904361" y="386141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95975E-1E1D-5E4A-9037-A7E4BBFEDAF5}"/>
              </a:ext>
            </a:extLst>
          </p:cNvPr>
          <p:cNvSpPr txBox="1"/>
          <p:nvPr/>
        </p:nvSpPr>
        <p:spPr>
          <a:xfrm>
            <a:off x="2146914" y="4515620"/>
            <a:ext cx="1111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0.596</a:t>
            </a:r>
          </a:p>
        </p:txBody>
      </p:sp>
    </p:spTree>
    <p:extLst>
      <p:ext uri="{BB962C8B-B14F-4D97-AF65-F5344CB8AC3E}">
        <p14:creationId xmlns:p14="http://schemas.microsoft.com/office/powerpoint/2010/main" val="321228549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DC7AC-47B6-9943-BF12-C68780CD7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85" y="456441"/>
            <a:ext cx="1892300" cy="2984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17E5E-AE8B-2F4F-AB64-FD6221E14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164" y="688717"/>
            <a:ext cx="1892300" cy="280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18724-1BF9-0D44-A640-FCC50C1E6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601" y="341184"/>
            <a:ext cx="2266426" cy="2934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9B8B2F-1615-3C46-9364-816CAE2A0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953" y="210065"/>
            <a:ext cx="1701458" cy="2934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134B4F-2001-A04C-8416-F70306360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749" y="3557914"/>
            <a:ext cx="1892300" cy="298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BD484-C0E5-3B46-A89E-31B218C2E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143" y="3850014"/>
            <a:ext cx="1892300" cy="269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03D9A4-7C24-3B44-BA60-89E4D73C2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530" y="3812917"/>
            <a:ext cx="1981200" cy="2565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593B79-0920-8047-A451-5404A6AB4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6953" y="3164188"/>
            <a:ext cx="1892300" cy="326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DD1487-F14D-1C43-900F-57F4DE4F723B}"/>
              </a:ext>
            </a:extLst>
          </p:cNvPr>
          <p:cNvSpPr txBox="1"/>
          <p:nvPr/>
        </p:nvSpPr>
        <p:spPr>
          <a:xfrm rot="-5400000">
            <a:off x="-1037464" y="1694769"/>
            <a:ext cx="3127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 fragment filtering (previous result)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955FD-A232-A74B-9E92-992C3EEAB225}"/>
              </a:ext>
            </a:extLst>
          </p:cNvPr>
          <p:cNvSpPr txBox="1"/>
          <p:nvPr/>
        </p:nvSpPr>
        <p:spPr>
          <a:xfrm rot="-5400000">
            <a:off x="-973339" y="4967915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fragment filtering (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New result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778629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AF13-C0C4-3F44-8C16-5AF5C1EA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63" y="4384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DCB vs NDB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B606B-4660-1D47-94A6-EB65A41C4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285" y="1690688"/>
            <a:ext cx="2781300" cy="254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471B9-71F5-4442-A38D-17B2A255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485" y="1690688"/>
            <a:ext cx="2781300" cy="2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E3ADF-0AC6-054D-BC89-7B73BAFEAF16}"/>
              </a:ext>
            </a:extLst>
          </p:cNvPr>
          <p:cNvSpPr txBox="1"/>
          <p:nvPr/>
        </p:nvSpPr>
        <p:spPr>
          <a:xfrm rot="-5400000">
            <a:off x="-410327" y="2699078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 fragment filtering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(previous result)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36FAA7-CB71-4447-B2A5-19870ADD4CD8}"/>
              </a:ext>
            </a:extLst>
          </p:cNvPr>
          <p:cNvSpPr txBox="1"/>
          <p:nvPr/>
        </p:nvSpPr>
        <p:spPr>
          <a:xfrm rot="-5400000">
            <a:off x="-461180" y="4860194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fragment filtering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New result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28142-7A54-BB48-AD81-CEC217AF5D38}"/>
              </a:ext>
            </a:extLst>
          </p:cNvPr>
          <p:cNvSpPr txBox="1"/>
          <p:nvPr/>
        </p:nvSpPr>
        <p:spPr>
          <a:xfrm>
            <a:off x="2085718" y="1160718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ECA43-8D72-D443-B264-5539A7CB8772}"/>
              </a:ext>
            </a:extLst>
          </p:cNvPr>
          <p:cNvSpPr txBox="1"/>
          <p:nvPr/>
        </p:nvSpPr>
        <p:spPr>
          <a:xfrm>
            <a:off x="7946939" y="1160718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Mel Tumor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6E3BF-1B14-9E43-8AE7-DEFDDADA2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32" y="4134193"/>
            <a:ext cx="2768600" cy="2527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6AB4F2-EC6B-3D4C-A844-AF3AAA8DB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046" y="4134193"/>
            <a:ext cx="27686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534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466B-6848-4F48-B21B-4BF06643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Classification of healthy vs patient (DCB + NDB) using PBL alone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EA642-5D70-EA44-AA43-170D59B57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266" y="1564984"/>
            <a:ext cx="2553330" cy="23318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384B4-4A5E-9F42-81D7-88BB1C95B978}"/>
              </a:ext>
            </a:extLst>
          </p:cNvPr>
          <p:cNvSpPr txBox="1"/>
          <p:nvPr/>
        </p:nvSpPr>
        <p:spPr>
          <a:xfrm rot="-5400000">
            <a:off x="2085739" y="2526085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 fragment filtering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(previous result)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6D4D1-AB11-F441-8135-C9D0DB32630C}"/>
              </a:ext>
            </a:extLst>
          </p:cNvPr>
          <p:cNvSpPr txBox="1"/>
          <p:nvPr/>
        </p:nvSpPr>
        <p:spPr>
          <a:xfrm rot="-5400000">
            <a:off x="2034886" y="4687201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fragment filtering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New result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4FF934-60E9-C84D-8F7A-9F1ACB25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51" y="3833001"/>
            <a:ext cx="27686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1768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4BA3-50D3-BD45-B6A2-B4EB78F8A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875" y="1574307"/>
            <a:ext cx="10331669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Change of numerator before and after fragment filtering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(length cutoff 168, #CpG &gt;= 4)</a:t>
            </a:r>
          </a:p>
        </p:txBody>
      </p:sp>
    </p:spTree>
    <p:extLst>
      <p:ext uri="{BB962C8B-B14F-4D97-AF65-F5344CB8AC3E}">
        <p14:creationId xmlns:p14="http://schemas.microsoft.com/office/powerpoint/2010/main" val="288692105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9069-F892-A541-BCA6-2D5754DD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DCB (PRE-TX)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6506F8-B180-124E-9A0E-901CDDFF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91" y="2401724"/>
            <a:ext cx="1943100" cy="295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6EA92-4E09-154A-93E3-3AE72ADDA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12" y="2325524"/>
            <a:ext cx="1866900" cy="311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40550-B951-DE48-BA2E-46FB7B059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081" y="2236624"/>
            <a:ext cx="1866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5541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9DAFA4-9E3C-A84B-AD20-8981E01E351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NDB (PRE-TX)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2C883-589F-E045-B4F3-D5BB6A51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33" y="2474749"/>
            <a:ext cx="1943100" cy="302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E0CA25-66D9-B243-AA8D-294A7EBA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343" y="2460735"/>
            <a:ext cx="1866900" cy="299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31B5E3-62AA-DE43-9052-77A36B9E7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2460735"/>
            <a:ext cx="1943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8254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BC46A4-008F-9041-8ADC-C36B313130B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Healthy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73E0C-8229-5546-92DA-E0A2D869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" y="1943318"/>
            <a:ext cx="2579633" cy="3861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F9880A-E77D-7440-8994-A5DFE610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852" y="2025857"/>
            <a:ext cx="2322598" cy="3618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5DD3B5-6CA6-7548-90CF-9B28D6289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044" y="2025857"/>
            <a:ext cx="2026526" cy="32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9044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4F7F-FB28-7A47-BB74-86AD7E27A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947" y="1851412"/>
            <a:ext cx="10696834" cy="2387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Summary of fragment analysis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(fragment length cutoff 168)</a:t>
            </a:r>
          </a:p>
        </p:txBody>
      </p:sp>
    </p:spTree>
    <p:extLst>
      <p:ext uri="{BB962C8B-B14F-4D97-AF65-F5344CB8AC3E}">
        <p14:creationId xmlns:p14="http://schemas.microsoft.com/office/powerpoint/2010/main" val="163664597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ED2AA-83AD-A346-B6E0-48E47375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34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DCB vs NDB classification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6551D1-66A6-BE44-8A3C-5F7631172AF1}"/>
              </a:ext>
            </a:extLst>
          </p:cNvPr>
          <p:cNvSpPr txBox="1"/>
          <p:nvPr/>
        </p:nvSpPr>
        <p:spPr>
          <a:xfrm>
            <a:off x="1303283" y="2022482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Based on PBL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9CCA21-800E-EC4E-9916-80E35A582F27}"/>
              </a:ext>
            </a:extLst>
          </p:cNvPr>
          <p:cNvSpPr txBox="1"/>
          <p:nvPr/>
        </p:nvSpPr>
        <p:spPr>
          <a:xfrm>
            <a:off x="5019327" y="2026104"/>
            <a:ext cx="261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Based on TIL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022412-B086-3A48-A976-915B4097843E}"/>
              </a:ext>
            </a:extLst>
          </p:cNvPr>
          <p:cNvSpPr txBox="1"/>
          <p:nvPr/>
        </p:nvSpPr>
        <p:spPr>
          <a:xfrm>
            <a:off x="8083092" y="2022481"/>
            <a:ext cx="3850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Based on Mel tumor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77207CB1-05A0-C441-84C5-AC8BACED0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99" y="2733974"/>
            <a:ext cx="4178605" cy="3467722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FF5EC2-C945-B340-A60C-22863549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56" y="2733974"/>
            <a:ext cx="3797156" cy="34677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853210-8B0A-274F-B4E3-5127D7AB3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19" y="2521543"/>
            <a:ext cx="4558881" cy="372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695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093E-D170-5D4C-BC4C-C0DFD5D5A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2" y="1543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Patient vs Healthy classification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89E007A-4D34-AE4A-AF46-FAEB2FEEC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05588"/>
            <a:ext cx="4454265" cy="3992867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B2FE64-B4B9-8B49-966B-08080107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582" y="2005589"/>
            <a:ext cx="3886390" cy="3992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E015D3-25A2-3647-997C-15F1486AC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475" y="1987842"/>
            <a:ext cx="4542995" cy="40106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180499-FDFA-C84D-8FCF-42035BA614EF}"/>
              </a:ext>
            </a:extLst>
          </p:cNvPr>
          <p:cNvSpPr txBox="1"/>
          <p:nvPr/>
        </p:nvSpPr>
        <p:spPr>
          <a:xfrm>
            <a:off x="1117006" y="1419001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Based on PBL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8663B8-1A87-9145-867E-9DA8F210730C}"/>
              </a:ext>
            </a:extLst>
          </p:cNvPr>
          <p:cNvSpPr txBox="1"/>
          <p:nvPr/>
        </p:nvSpPr>
        <p:spPr>
          <a:xfrm>
            <a:off x="4833050" y="1422623"/>
            <a:ext cx="261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Based on 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6E676A-EBDE-FA47-A43C-0D6505F8B371}"/>
              </a:ext>
            </a:extLst>
          </p:cNvPr>
          <p:cNvSpPr txBox="1"/>
          <p:nvPr/>
        </p:nvSpPr>
        <p:spPr>
          <a:xfrm>
            <a:off x="7896815" y="1419000"/>
            <a:ext cx="3850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Based on Mel tumor</a:t>
            </a:r>
          </a:p>
        </p:txBody>
      </p:sp>
    </p:spTree>
    <p:extLst>
      <p:ext uri="{BB962C8B-B14F-4D97-AF65-F5344CB8AC3E}">
        <p14:creationId xmlns:p14="http://schemas.microsoft.com/office/powerpoint/2010/main" val="2689365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F4EA-3767-7F46-93D2-728816AA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77CAC-3D5B-E24F-AEDE-5128231A0D4B}"/>
              </a:ext>
            </a:extLst>
          </p:cNvPr>
          <p:cNvSpPr txBox="1"/>
          <p:nvPr/>
        </p:nvSpPr>
        <p:spPr>
          <a:xfrm>
            <a:off x="1337077" y="237867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D9C3A-0F5B-344D-A616-65F2F24919CF}"/>
              </a:ext>
            </a:extLst>
          </p:cNvPr>
          <p:cNvSpPr txBox="1"/>
          <p:nvPr/>
        </p:nvSpPr>
        <p:spPr>
          <a:xfrm>
            <a:off x="4074247" y="239721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ADB4D-C06A-8945-ADFB-3E8488F733AC}"/>
              </a:ext>
            </a:extLst>
          </p:cNvPr>
          <p:cNvSpPr txBox="1"/>
          <p:nvPr/>
        </p:nvSpPr>
        <p:spPr>
          <a:xfrm>
            <a:off x="8638008" y="237867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0D1A7-7115-5740-9E39-14EA7D0C478C}"/>
              </a:ext>
            </a:extLst>
          </p:cNvPr>
          <p:cNvSpPr txBox="1"/>
          <p:nvPr/>
        </p:nvSpPr>
        <p:spPr>
          <a:xfrm rot="-5400000">
            <a:off x="-980719" y="387862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DF1024-C061-CA45-B82C-7D0391268818}"/>
              </a:ext>
            </a:extLst>
          </p:cNvPr>
          <p:cNvSpPr/>
          <p:nvPr/>
        </p:nvSpPr>
        <p:spPr>
          <a:xfrm>
            <a:off x="6401179" y="3507095"/>
            <a:ext cx="944489" cy="111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2">
            <a:extLst>
              <a:ext uri="{FF2B5EF4-FFF2-40B4-BE49-F238E27FC236}">
                <a16:creationId xmlns:a16="http://schemas.microsoft.com/office/drawing/2014/main" id="{92B06A43-32A1-A74F-82CB-7FC9112E2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014" y="2817979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F32D81BF-C0A6-D949-94F2-B7554622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45" y="2806032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CE3D262D-3665-3543-AF75-441A0972E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30" y="2816094"/>
            <a:ext cx="330315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F9E936-67A3-AB48-A557-1EF99A570509}"/>
              </a:ext>
            </a:extLst>
          </p:cNvPr>
          <p:cNvSpPr/>
          <p:nvPr/>
        </p:nvSpPr>
        <p:spPr>
          <a:xfrm>
            <a:off x="3313355" y="3334800"/>
            <a:ext cx="516368" cy="157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52EB9-5B83-E643-9A42-C4B6FD1214CD}"/>
              </a:ext>
            </a:extLst>
          </p:cNvPr>
          <p:cNvSpPr/>
          <p:nvPr/>
        </p:nvSpPr>
        <p:spPr>
          <a:xfrm>
            <a:off x="7971415" y="3258561"/>
            <a:ext cx="268943" cy="157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8BAF38-DE99-D440-A68D-ADF0C655E43C}"/>
              </a:ext>
            </a:extLst>
          </p:cNvPr>
          <p:cNvSpPr/>
          <p:nvPr/>
        </p:nvSpPr>
        <p:spPr>
          <a:xfrm>
            <a:off x="422797" y="5433978"/>
            <a:ext cx="10173486" cy="360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24F961-3B30-884D-95C5-EEAB827D2890}"/>
              </a:ext>
            </a:extLst>
          </p:cNvPr>
          <p:cNvSpPr/>
          <p:nvPr/>
        </p:nvSpPr>
        <p:spPr>
          <a:xfrm>
            <a:off x="371876" y="3277951"/>
            <a:ext cx="194519" cy="157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C1C35-2A98-E84C-B11B-54E8EF094FBA}"/>
              </a:ext>
            </a:extLst>
          </p:cNvPr>
          <p:cNvSpPr txBox="1"/>
          <p:nvPr/>
        </p:nvSpPr>
        <p:spPr>
          <a:xfrm rot="-5400000">
            <a:off x="7691058" y="377931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C4B01-0A7F-5144-81B1-A6D8E0B6D67F}"/>
              </a:ext>
            </a:extLst>
          </p:cNvPr>
          <p:cNvSpPr txBox="1"/>
          <p:nvPr/>
        </p:nvSpPr>
        <p:spPr>
          <a:xfrm>
            <a:off x="1289571" y="5466855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FB8E7-16C8-0646-AE06-95BBDCB4E0CD}"/>
              </a:ext>
            </a:extLst>
          </p:cNvPr>
          <p:cNvSpPr txBox="1"/>
          <p:nvPr/>
        </p:nvSpPr>
        <p:spPr>
          <a:xfrm>
            <a:off x="4685307" y="5466854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61BD5-5A0E-C844-96D7-D7E8C7FE76A2}"/>
              </a:ext>
            </a:extLst>
          </p:cNvPr>
          <p:cNvSpPr txBox="1"/>
          <p:nvPr/>
        </p:nvSpPr>
        <p:spPr>
          <a:xfrm>
            <a:off x="9337366" y="5393363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CyTOF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153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99BA94-19DE-7B46-8F3A-470BACEE0FDE}"/>
              </a:ext>
            </a:extLst>
          </p:cNvPr>
          <p:cNvSpPr txBox="1">
            <a:spLocks/>
          </p:cNvSpPr>
          <p:nvPr/>
        </p:nvSpPr>
        <p:spPr>
          <a:xfrm>
            <a:off x="1237235" y="2229499"/>
            <a:ext cx="1033166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Change of numerator before and after fragment filtering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(PRE-TX, ON-TX and Healthy)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02402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F9C9-95E0-324E-A0FF-B1EC87A0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58869-4FBB-D04C-8EF4-94A7F1E65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19" y="2722973"/>
            <a:ext cx="3543300" cy="312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E9A95-89AC-444D-8538-ECA1DFC8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28" y="2648824"/>
            <a:ext cx="3543300" cy="313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717EE7-64F1-074A-B166-DBF30870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016" y="2596274"/>
            <a:ext cx="42418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8809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4334-BE2A-A449-B036-99EC35ED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5DC07-3D40-DC43-A769-49B3F68D4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17" y="2638890"/>
            <a:ext cx="3454400" cy="312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8EF4B-8CAE-FB45-940A-342BB112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428" y="2586776"/>
            <a:ext cx="3454400" cy="313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2C139-5704-BE44-AF37-9097F3FA0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828" y="2499225"/>
            <a:ext cx="4229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32612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F76E-DB06-C34A-9B2E-832969F9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Mel tumor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192E9-0A65-6843-BCFE-67E942A61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621" y="2361514"/>
            <a:ext cx="3454400" cy="312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F5FFC-E03E-8941-8E4C-60FFD887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021" y="2330279"/>
            <a:ext cx="3454400" cy="312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8A353-D238-8E47-A9D0-05CDF987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421" y="2299044"/>
            <a:ext cx="42291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5970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843A-5B8E-CD4C-975F-1E1A60B6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86" y="2947086"/>
            <a:ext cx="1140322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Read counting on whole blood and bulk PBMC</a:t>
            </a:r>
          </a:p>
        </p:txBody>
      </p:sp>
    </p:spTree>
    <p:extLst>
      <p:ext uri="{BB962C8B-B14F-4D97-AF65-F5344CB8AC3E}">
        <p14:creationId xmlns:p14="http://schemas.microsoft.com/office/powerpoint/2010/main" val="62876121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F25233-447E-404D-AF08-2D1C95CA9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266" y="1303133"/>
            <a:ext cx="7264057" cy="555486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C5874B-8974-894B-81CA-8EA6E4BE5684}"/>
              </a:ext>
            </a:extLst>
          </p:cNvPr>
          <p:cNvSpPr txBox="1"/>
          <p:nvPr/>
        </p:nvSpPr>
        <p:spPr>
          <a:xfrm>
            <a:off x="4065373" y="1729947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(public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119A9-3C3A-E341-9644-6A0CE70BADD2}"/>
              </a:ext>
            </a:extLst>
          </p:cNvPr>
          <p:cNvSpPr txBox="1"/>
          <p:nvPr/>
        </p:nvSpPr>
        <p:spPr>
          <a:xfrm>
            <a:off x="6392562" y="1720166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(this study)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B49065-3EC1-0D4B-8F62-CCDE9E290ADC}"/>
              </a:ext>
            </a:extLst>
          </p:cNvPr>
          <p:cNvSpPr txBox="1"/>
          <p:nvPr/>
        </p:nvSpPr>
        <p:spPr>
          <a:xfrm>
            <a:off x="1507524" y="222421"/>
            <a:ext cx="8489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Read couniting result (&gt;=3 CpG) </a:t>
            </a:r>
          </a:p>
        </p:txBody>
      </p:sp>
    </p:spTree>
    <p:extLst>
      <p:ext uri="{BB962C8B-B14F-4D97-AF65-F5344CB8AC3E}">
        <p14:creationId xmlns:p14="http://schemas.microsoft.com/office/powerpoint/2010/main" val="359089956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7F80-19EC-5A4F-88BA-8BC71E0FE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Comparisons among healthy samples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8980C-563F-9040-8E84-471DFC217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496065"/>
            <a:ext cx="4252763" cy="39968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38A2D-615D-C24B-8AAB-AC6ACD044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688" y="2570463"/>
            <a:ext cx="4227128" cy="3848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E6F0E-4D3A-4543-B254-8E795A366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513" y="2703009"/>
            <a:ext cx="3935919" cy="35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885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E847577-DB2A-2D4C-A159-F5267B67E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1236" y="1295301"/>
            <a:ext cx="4841866" cy="528943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43E202-E9AF-C742-B676-120DCEE8ED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496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Reference for melanoma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cfDNA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6495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8CE5-E497-6145-BE7C-927A6A697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692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Counting on reference samples</a:t>
            </a:r>
          </a:p>
        </p:txBody>
      </p:sp>
    </p:spTree>
    <p:extLst>
      <p:ext uri="{BB962C8B-B14F-4D97-AF65-F5344CB8AC3E}">
        <p14:creationId xmlns:p14="http://schemas.microsoft.com/office/powerpoint/2010/main" val="2005422535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CDE6216-3900-5642-8131-3368FA83D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910" y="711062"/>
            <a:ext cx="10336179" cy="6176204"/>
          </a:xfr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A6A764-CEB8-6644-9CE3-75BAE2A95DC6}"/>
              </a:ext>
            </a:extLst>
          </p:cNvPr>
          <p:cNvCxnSpPr/>
          <p:nvPr/>
        </p:nvCxnSpPr>
        <p:spPr>
          <a:xfrm>
            <a:off x="2354317" y="472966"/>
            <a:ext cx="0" cy="5381296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B84B2E-8439-9948-A984-F9EF36EBFE9D}"/>
              </a:ext>
            </a:extLst>
          </p:cNvPr>
          <p:cNvCxnSpPr/>
          <p:nvPr/>
        </p:nvCxnSpPr>
        <p:spPr>
          <a:xfrm>
            <a:off x="3668252" y="472966"/>
            <a:ext cx="0" cy="5381296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7F5303-F942-CA44-A82C-0E35E5D11139}"/>
              </a:ext>
            </a:extLst>
          </p:cNvPr>
          <p:cNvCxnSpPr>
            <a:cxnSpLocks/>
          </p:cNvCxnSpPr>
          <p:nvPr/>
        </p:nvCxnSpPr>
        <p:spPr>
          <a:xfrm>
            <a:off x="4673271" y="472966"/>
            <a:ext cx="0" cy="5422483"/>
          </a:xfrm>
          <a:prstGeom prst="line">
            <a:avLst/>
          </a:prstGeom>
          <a:ln w="412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68A853-AF76-484F-A7F0-86722140443E}"/>
              </a:ext>
            </a:extLst>
          </p:cNvPr>
          <p:cNvCxnSpPr>
            <a:cxnSpLocks/>
          </p:cNvCxnSpPr>
          <p:nvPr/>
        </p:nvCxnSpPr>
        <p:spPr>
          <a:xfrm>
            <a:off x="7494730" y="485323"/>
            <a:ext cx="0" cy="5422483"/>
          </a:xfrm>
          <a:prstGeom prst="line">
            <a:avLst/>
          </a:prstGeom>
          <a:ln w="412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390919-B2F1-C943-816C-7B51AF5C06EB}"/>
              </a:ext>
            </a:extLst>
          </p:cNvPr>
          <p:cNvCxnSpPr/>
          <p:nvPr/>
        </p:nvCxnSpPr>
        <p:spPr>
          <a:xfrm>
            <a:off x="5163419" y="514153"/>
            <a:ext cx="0" cy="5381296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C0F46F-87C9-1B4B-B998-6A77C87D8F63}"/>
              </a:ext>
            </a:extLst>
          </p:cNvPr>
          <p:cNvCxnSpPr/>
          <p:nvPr/>
        </p:nvCxnSpPr>
        <p:spPr>
          <a:xfrm>
            <a:off x="6502068" y="526510"/>
            <a:ext cx="0" cy="5381296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7FE4A0-2893-9544-AC38-D278017C7FD1}"/>
              </a:ext>
            </a:extLst>
          </p:cNvPr>
          <p:cNvCxnSpPr/>
          <p:nvPr/>
        </p:nvCxnSpPr>
        <p:spPr>
          <a:xfrm>
            <a:off x="7972521" y="612206"/>
            <a:ext cx="0" cy="5381296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40CCEC4-0AC8-2F4A-B955-3C0880BFE6A3}"/>
              </a:ext>
            </a:extLst>
          </p:cNvPr>
          <p:cNvCxnSpPr/>
          <p:nvPr/>
        </p:nvCxnSpPr>
        <p:spPr>
          <a:xfrm>
            <a:off x="9311170" y="624563"/>
            <a:ext cx="0" cy="5381296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657B08-B984-DE46-8C23-74A1595DE2E4}"/>
              </a:ext>
            </a:extLst>
          </p:cNvPr>
          <p:cNvSpPr txBox="1"/>
          <p:nvPr/>
        </p:nvSpPr>
        <p:spPr>
          <a:xfrm>
            <a:off x="2848222" y="2125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&gt;=1 CpG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456710-3EDE-E24C-AEA8-338FCF3A2B3C}"/>
              </a:ext>
            </a:extLst>
          </p:cNvPr>
          <p:cNvSpPr txBox="1"/>
          <p:nvPr/>
        </p:nvSpPr>
        <p:spPr>
          <a:xfrm>
            <a:off x="5535589" y="8675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&gt;=2 CpG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D352F-F306-DA4D-9602-7E77BDA98C58}"/>
              </a:ext>
            </a:extLst>
          </p:cNvPr>
          <p:cNvSpPr txBox="1"/>
          <p:nvPr/>
        </p:nvSpPr>
        <p:spPr>
          <a:xfrm>
            <a:off x="8335101" y="14010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&gt;=3 CpG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0E1D1-154F-0542-9494-4CCDD2B5B362}"/>
              </a:ext>
            </a:extLst>
          </p:cNvPr>
          <p:cNvSpPr txBox="1"/>
          <p:nvPr/>
        </p:nvSpPr>
        <p:spPr>
          <a:xfrm rot="-5400000">
            <a:off x="1712280" y="392189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7A23C6-168A-CF48-97BB-030BF1C73844}"/>
              </a:ext>
            </a:extLst>
          </p:cNvPr>
          <p:cNvSpPr txBox="1"/>
          <p:nvPr/>
        </p:nvSpPr>
        <p:spPr>
          <a:xfrm>
            <a:off x="2812467" y="514153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9A3040-36F4-484D-B634-8608683AC02F}"/>
              </a:ext>
            </a:extLst>
          </p:cNvPr>
          <p:cNvSpPr txBox="1"/>
          <p:nvPr/>
        </p:nvSpPr>
        <p:spPr>
          <a:xfrm>
            <a:off x="3916533" y="52313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73DAB9-D148-2C4A-9C8E-432BCC79B892}"/>
              </a:ext>
            </a:extLst>
          </p:cNvPr>
          <p:cNvSpPr txBox="1"/>
          <p:nvPr/>
        </p:nvSpPr>
        <p:spPr>
          <a:xfrm rot="-5400000">
            <a:off x="4575282" y="359082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4C4D5A-FD2A-5249-A349-014DA2C121AB}"/>
              </a:ext>
            </a:extLst>
          </p:cNvPr>
          <p:cNvSpPr txBox="1"/>
          <p:nvPr/>
        </p:nvSpPr>
        <p:spPr>
          <a:xfrm>
            <a:off x="5675469" y="481046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D2CB23-3662-D04A-BB8C-82C57043C6A7}"/>
              </a:ext>
            </a:extLst>
          </p:cNvPr>
          <p:cNvSpPr txBox="1"/>
          <p:nvPr/>
        </p:nvSpPr>
        <p:spPr>
          <a:xfrm>
            <a:off x="6779535" y="49002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FAB29D-7488-9B4F-BC12-FD2D14C7A825}"/>
              </a:ext>
            </a:extLst>
          </p:cNvPr>
          <p:cNvSpPr txBox="1"/>
          <p:nvPr/>
        </p:nvSpPr>
        <p:spPr>
          <a:xfrm rot="-5400000">
            <a:off x="7396025" y="394334"/>
            <a:ext cx="77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Mel Tum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764E8C-C4ED-A146-B582-426FB1FEDF97}"/>
              </a:ext>
            </a:extLst>
          </p:cNvPr>
          <p:cNvSpPr txBox="1"/>
          <p:nvPr/>
        </p:nvSpPr>
        <p:spPr>
          <a:xfrm>
            <a:off x="8496212" y="516298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DDF035-2709-0F49-8BC4-5FE104282941}"/>
              </a:ext>
            </a:extLst>
          </p:cNvPr>
          <p:cNvSpPr txBox="1"/>
          <p:nvPr/>
        </p:nvSpPr>
        <p:spPr>
          <a:xfrm>
            <a:off x="9600278" y="52527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PBL</a:t>
            </a:r>
          </a:p>
        </p:txBody>
      </p:sp>
    </p:spTree>
    <p:extLst>
      <p:ext uri="{BB962C8B-B14F-4D97-AF65-F5344CB8AC3E}">
        <p14:creationId xmlns:p14="http://schemas.microsoft.com/office/powerpoint/2010/main" val="348980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EA14-A3AD-D54D-8E94-F6B00110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AFDA6-0239-C34F-99EF-93575B925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777" y="2299868"/>
            <a:ext cx="4381500" cy="3187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18E47-399D-C642-B0CF-AB692E8F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248" y="2200910"/>
            <a:ext cx="4445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9445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B651-DB92-2643-ACAC-2B49CE07F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2473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Is linkage group better than singleton?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(Absolute mode Read counting)</a:t>
            </a:r>
          </a:p>
        </p:txBody>
      </p:sp>
    </p:spTree>
    <p:extLst>
      <p:ext uri="{BB962C8B-B14F-4D97-AF65-F5344CB8AC3E}">
        <p14:creationId xmlns:p14="http://schemas.microsoft.com/office/powerpoint/2010/main" val="287232170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A5FB-DDCA-CC45-BA62-B6D2CBED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CpG per fragment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A3BB4F-2477-0D48-B5A4-56F3FAD1AB05}"/>
                  </a:ext>
                </a:extLst>
              </p:cNvPr>
              <p:cNvSpPr txBox="1"/>
              <p:nvPr/>
            </p:nvSpPr>
            <p:spPr>
              <a:xfrm>
                <a:off x="741405" y="1957052"/>
                <a:ext cx="6610865" cy="3573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metilene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collect the DMRs (Differentially methylated regions)</a:t>
                </a:r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how many paired reads (fragment) cover a Cell type Specific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CpGs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(total fragments of a Cell type)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x%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CpGs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a read agree with the reference CpG, assign the read to the corresponding Cell type. (positive fragment)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Estimate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𝑝𝑜𝑠𝑖𝑡𝑖𝑣𝑒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𝑡𝑜𝑡𝑎𝑙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</m:t>
                        </m:r>
                      </m:den>
                    </m:f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A3BB4F-2477-0D48-B5A4-56F3FAD1A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5" y="1957052"/>
                <a:ext cx="6610865" cy="3573863"/>
              </a:xfrm>
              <a:prstGeom prst="rect">
                <a:avLst/>
              </a:prstGeom>
              <a:blipFill>
                <a:blip r:embed="rId2"/>
                <a:stretch>
                  <a:fillRect l="-576" t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F48A2B3-C0EF-654A-8000-5FBFE5EF7D9C}"/>
              </a:ext>
            </a:extLst>
          </p:cNvPr>
          <p:cNvSpPr txBox="1"/>
          <p:nvPr/>
        </p:nvSpPr>
        <p:spPr>
          <a:xfrm>
            <a:off x="1648905" y="1459855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Read (fragment) counting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CDD9D-6AE5-2C45-A476-8B2B5186B043}"/>
              </a:ext>
            </a:extLst>
          </p:cNvPr>
          <p:cNvSpPr txBox="1"/>
          <p:nvPr/>
        </p:nvSpPr>
        <p:spPr>
          <a:xfrm>
            <a:off x="7978346" y="2187146"/>
            <a:ext cx="347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CpG per fragment?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FEB0E1-6EC9-1C4B-B669-B63A40E9F1AA}"/>
              </a:ext>
            </a:extLst>
          </p:cNvPr>
          <p:cNvCxnSpPr>
            <a:stCxn id="6" idx="1"/>
          </p:cNvCxnSpPr>
          <p:nvPr/>
        </p:nvCxnSpPr>
        <p:spPr>
          <a:xfrm flipH="1">
            <a:off x="5301050" y="2371812"/>
            <a:ext cx="2677296" cy="519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81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CCCC-C436-EC42-9FDB-F499B8E8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26" y="102043"/>
            <a:ext cx="10515600" cy="570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TIL (PRE-TX)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B7599F-FDA0-F341-A038-4A1A7A2E0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9407"/>
            <a:ext cx="1782328" cy="183325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C76700-003B-754E-98E0-2966B31E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8066"/>
            <a:ext cx="2352674" cy="2036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2BFCA3-668B-9D44-B176-461DDC79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120" y="1403492"/>
            <a:ext cx="1782329" cy="1812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CBD9AB-3BB3-1D46-BEB6-813B8FB7A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521" y="4358879"/>
            <a:ext cx="2352674" cy="2036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2ED70A-492C-5548-BB38-B65297B2F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961" y="1300806"/>
            <a:ext cx="1782329" cy="18128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1890E7-0CB4-884C-81FE-7E00DF444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788" y="4358878"/>
            <a:ext cx="2352674" cy="2036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C9F98C-855A-4C4E-BBDE-8620D7510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353" y="1283729"/>
            <a:ext cx="1782329" cy="18128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27044B-F5E0-B343-9C51-55F54ED3AD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7180" y="4181904"/>
            <a:ext cx="2352674" cy="20369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2E922C-8D3F-E24B-82C4-B86EC9C07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4845" y="4181903"/>
            <a:ext cx="2352674" cy="2036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E8ECBCE-367B-EE4B-8E38-4689D6BD6B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2745" y="1239970"/>
            <a:ext cx="1782329" cy="18128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842260E-B57D-2747-9D2E-7EA00076ED96}"/>
              </a:ext>
            </a:extLst>
          </p:cNvPr>
          <p:cNvSpPr txBox="1"/>
          <p:nvPr/>
        </p:nvSpPr>
        <p:spPr>
          <a:xfrm>
            <a:off x="423835" y="96548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B636DF-EDCE-8E4A-A029-E329F25F5385}"/>
              </a:ext>
            </a:extLst>
          </p:cNvPr>
          <p:cNvSpPr txBox="1"/>
          <p:nvPr/>
        </p:nvSpPr>
        <p:spPr>
          <a:xfrm>
            <a:off x="2509846" y="97095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B47058-F68E-AF4A-9A76-1E1CB52DE46D}"/>
              </a:ext>
            </a:extLst>
          </p:cNvPr>
          <p:cNvSpPr txBox="1"/>
          <p:nvPr/>
        </p:nvSpPr>
        <p:spPr>
          <a:xfrm>
            <a:off x="5196535" y="89617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809CD4-253C-6B4D-886E-C9D72A78E65C}"/>
              </a:ext>
            </a:extLst>
          </p:cNvPr>
          <p:cNvSpPr txBox="1"/>
          <p:nvPr/>
        </p:nvSpPr>
        <p:spPr>
          <a:xfrm>
            <a:off x="7439640" y="86421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F57A65-B198-0D48-B62D-3F857F42B196}"/>
              </a:ext>
            </a:extLst>
          </p:cNvPr>
          <p:cNvSpPr txBox="1"/>
          <p:nvPr/>
        </p:nvSpPr>
        <p:spPr>
          <a:xfrm>
            <a:off x="9917319" y="79064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5</a:t>
            </a:r>
          </a:p>
        </p:txBody>
      </p:sp>
    </p:spTree>
    <p:extLst>
      <p:ext uri="{BB962C8B-B14F-4D97-AF65-F5344CB8AC3E}">
        <p14:creationId xmlns:p14="http://schemas.microsoft.com/office/powerpoint/2010/main" val="1555582970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CCCC-C436-EC42-9FDB-F499B8E8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26" y="102043"/>
            <a:ext cx="10515600" cy="570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Mel tumor (PRE-TX)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42260E-B57D-2747-9D2E-7EA00076ED96}"/>
              </a:ext>
            </a:extLst>
          </p:cNvPr>
          <p:cNvSpPr txBox="1"/>
          <p:nvPr/>
        </p:nvSpPr>
        <p:spPr>
          <a:xfrm>
            <a:off x="423835" y="96548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B636DF-EDCE-8E4A-A029-E329F25F5385}"/>
              </a:ext>
            </a:extLst>
          </p:cNvPr>
          <p:cNvSpPr txBox="1"/>
          <p:nvPr/>
        </p:nvSpPr>
        <p:spPr>
          <a:xfrm>
            <a:off x="2509846" y="97095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B47058-F68E-AF4A-9A76-1E1CB52DE46D}"/>
              </a:ext>
            </a:extLst>
          </p:cNvPr>
          <p:cNvSpPr txBox="1"/>
          <p:nvPr/>
        </p:nvSpPr>
        <p:spPr>
          <a:xfrm>
            <a:off x="5196535" y="89617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809CD4-253C-6B4D-886E-C9D72A78E65C}"/>
              </a:ext>
            </a:extLst>
          </p:cNvPr>
          <p:cNvSpPr txBox="1"/>
          <p:nvPr/>
        </p:nvSpPr>
        <p:spPr>
          <a:xfrm>
            <a:off x="7439640" y="84319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F57A65-B198-0D48-B62D-3F857F42B196}"/>
              </a:ext>
            </a:extLst>
          </p:cNvPr>
          <p:cNvSpPr txBox="1"/>
          <p:nvPr/>
        </p:nvSpPr>
        <p:spPr>
          <a:xfrm>
            <a:off x="9917319" y="79064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8C713F-CB10-E841-8101-AFC89C3BC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75" y="1396406"/>
            <a:ext cx="1750506" cy="190587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0AE89-01FB-FC40-B4C3-74333ACC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" y="4487483"/>
            <a:ext cx="2371987" cy="2071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36A322-E66C-124D-9566-7202C80E6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24" y="1407221"/>
            <a:ext cx="1750506" cy="1926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B37134-3ED6-0949-B42A-9A312004A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77" y="4414977"/>
            <a:ext cx="2392703" cy="2071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2DE438-3CD0-AE47-BBBC-AD82B2CD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886" y="1365789"/>
            <a:ext cx="1750506" cy="19680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15AF0C-B94F-D649-BE97-20BB496E2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787" y="4414977"/>
            <a:ext cx="2392703" cy="20716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1CBED3-EA3A-D94A-A651-ADF292ABA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648" y="1278569"/>
            <a:ext cx="1750505" cy="20301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39C82B-AB17-A54E-BB64-E1DC6F897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4667" y="4389905"/>
            <a:ext cx="2392703" cy="20716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AB17845-8C0E-C746-98B1-9BEDA8829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5968" y="4389905"/>
            <a:ext cx="2392703" cy="20716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B372B89-7A04-A244-BCE2-FF2EEB6241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9235" y="1278569"/>
            <a:ext cx="1374363" cy="196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1158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CCCC-C436-EC42-9FDB-F499B8E8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26" y="102043"/>
            <a:ext cx="10515600" cy="570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PBL (PRE-TX)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42260E-B57D-2747-9D2E-7EA00076ED96}"/>
              </a:ext>
            </a:extLst>
          </p:cNvPr>
          <p:cNvSpPr txBox="1"/>
          <p:nvPr/>
        </p:nvSpPr>
        <p:spPr>
          <a:xfrm>
            <a:off x="423835" y="96548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B636DF-EDCE-8E4A-A029-E329F25F5385}"/>
              </a:ext>
            </a:extLst>
          </p:cNvPr>
          <p:cNvSpPr txBox="1"/>
          <p:nvPr/>
        </p:nvSpPr>
        <p:spPr>
          <a:xfrm>
            <a:off x="2509846" y="97095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B47058-F68E-AF4A-9A76-1E1CB52DE46D}"/>
              </a:ext>
            </a:extLst>
          </p:cNvPr>
          <p:cNvSpPr txBox="1"/>
          <p:nvPr/>
        </p:nvSpPr>
        <p:spPr>
          <a:xfrm>
            <a:off x="5196535" y="89617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809CD4-253C-6B4D-886E-C9D72A78E65C}"/>
              </a:ext>
            </a:extLst>
          </p:cNvPr>
          <p:cNvSpPr txBox="1"/>
          <p:nvPr/>
        </p:nvSpPr>
        <p:spPr>
          <a:xfrm>
            <a:off x="7439640" y="86421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F57A65-B198-0D48-B62D-3F857F42B196}"/>
              </a:ext>
            </a:extLst>
          </p:cNvPr>
          <p:cNvSpPr txBox="1"/>
          <p:nvPr/>
        </p:nvSpPr>
        <p:spPr>
          <a:xfrm>
            <a:off x="9917319" y="79064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#CpG &gt;= 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5C5C63-7F89-DF40-AD6A-D01161324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32" y="1283115"/>
            <a:ext cx="1791237" cy="18978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80950A-B16D-794C-88CF-358EF34E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918" y="1514928"/>
            <a:ext cx="1791237" cy="1908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79A3D1-367D-8445-9DF1-16B9AE31E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687" y="1542955"/>
            <a:ext cx="1791237" cy="19831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CA497D-8AA2-B249-8F87-1D92FD5C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792" y="1440292"/>
            <a:ext cx="1791237" cy="1983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1B4D3F-50A5-4E48-A149-D977746E0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6927" y="1547267"/>
            <a:ext cx="1791237" cy="19724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C87496-1598-A442-95C0-C6BFD6C89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5" y="4452744"/>
            <a:ext cx="2134499" cy="18641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C503F7-1067-FC48-936B-9159DE1AA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346" y="4452744"/>
            <a:ext cx="2134499" cy="18641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72742C-38EC-814F-BC3B-DB66B21D0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8687" y="4452743"/>
            <a:ext cx="2153141" cy="18641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BC9B0F-0720-D44E-924A-A8BA022262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3183" y="4369428"/>
            <a:ext cx="2153141" cy="18641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A6592E4-667A-404E-9FFC-4CFD3A92BD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7654" y="4369427"/>
            <a:ext cx="2153141" cy="186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8499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D930-4EB1-2744-92EB-925A7F78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Fragment Length?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95222-1360-5A4E-ACAC-6A2C74832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8707" y="1574208"/>
            <a:ext cx="4555259" cy="46377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11F7D-47F9-994F-BEFF-E922BC520E0B}"/>
              </a:ext>
            </a:extLst>
          </p:cNvPr>
          <p:cNvSpPr txBox="1"/>
          <p:nvPr/>
        </p:nvSpPr>
        <p:spPr>
          <a:xfrm>
            <a:off x="218489" y="3429000"/>
            <a:ext cx="378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batch of patients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may have genomic contaminations.</a:t>
            </a:r>
          </a:p>
        </p:txBody>
      </p:sp>
    </p:spTree>
    <p:extLst>
      <p:ext uri="{BB962C8B-B14F-4D97-AF65-F5344CB8AC3E}">
        <p14:creationId xmlns:p14="http://schemas.microsoft.com/office/powerpoint/2010/main" val="43229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D930-4EB1-2744-92EB-925A7F78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Fragment Length?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95222-1360-5A4E-ACAC-6A2C74832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448238" y="1574208"/>
            <a:ext cx="4116197" cy="46377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11F7D-47F9-994F-BEFF-E922BC520E0B}"/>
              </a:ext>
            </a:extLst>
          </p:cNvPr>
          <p:cNvSpPr txBox="1"/>
          <p:nvPr/>
        </p:nvSpPr>
        <p:spPr>
          <a:xfrm>
            <a:off x="218489" y="3429000"/>
            <a:ext cx="37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batch of patients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may have genomic contaminations.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Removing that batch</a:t>
            </a:r>
          </a:p>
        </p:txBody>
      </p:sp>
    </p:spTree>
    <p:extLst>
      <p:ext uri="{BB962C8B-B14F-4D97-AF65-F5344CB8AC3E}">
        <p14:creationId xmlns:p14="http://schemas.microsoft.com/office/powerpoint/2010/main" val="5831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E8E2-D2B9-8444-8C8A-ED484307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AB40B-48AB-8C40-93FA-73F1A7156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040" y="2787930"/>
            <a:ext cx="2806700" cy="2921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63D40-C093-6647-A111-6AA40AD6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39" y="2787930"/>
            <a:ext cx="2806700" cy="292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ADDFF2-BE07-4049-A0C0-13CF5FE31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823" y="2787930"/>
            <a:ext cx="28067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180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8C88-C3CD-5244-9421-CF934252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Subtraction?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8B2CC2-3509-524C-91B0-214D739F4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814" y="1690688"/>
            <a:ext cx="7047899" cy="4977579"/>
          </a:xfrm>
        </p:spPr>
      </p:pic>
    </p:spTree>
    <p:extLst>
      <p:ext uri="{BB962C8B-B14F-4D97-AF65-F5344CB8AC3E}">
        <p14:creationId xmlns:p14="http://schemas.microsoft.com/office/powerpoint/2010/main" val="242110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966D-34BB-124D-978E-03DCBFE76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F904F-E940-6E4A-BA9E-94F0B239E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682" y="2685425"/>
            <a:ext cx="3505200" cy="2717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13019-2557-7447-8849-1984B732F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20" y="2685425"/>
            <a:ext cx="3517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64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6448-C817-4E45-9CF6-BCF4703A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on previous data</a:t>
            </a:r>
          </a:p>
        </p:txBody>
      </p:sp>
    </p:spTree>
    <p:extLst>
      <p:ext uri="{BB962C8B-B14F-4D97-AF65-F5344CB8AC3E}">
        <p14:creationId xmlns:p14="http://schemas.microsoft.com/office/powerpoint/2010/main" val="102743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C61C-F330-2D47-9BDA-985F6A4C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79" y="4829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WB (previous result)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14FB3B2-C5EC-1241-838C-0430BCBB0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175" y="2869557"/>
            <a:ext cx="4837309" cy="27080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07C2373-E616-4B4D-AE62-62B3889D4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82" y="3014992"/>
            <a:ext cx="4897334" cy="2708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8561159" y="2299673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9CA0-7DEA-9044-88A0-41B32D00FC05}"/>
              </a:ext>
            </a:extLst>
          </p:cNvPr>
          <p:cNvSpPr txBox="1"/>
          <p:nvPr/>
        </p:nvSpPr>
        <p:spPr>
          <a:xfrm>
            <a:off x="2966829" y="496564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04693-1731-424E-95AB-49A153756223}"/>
              </a:ext>
            </a:extLst>
          </p:cNvPr>
          <p:cNvSpPr txBox="1"/>
          <p:nvPr/>
        </p:nvSpPr>
        <p:spPr>
          <a:xfrm>
            <a:off x="9636598" y="5119537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264535" y="5736196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8728828" y="580494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</p:spTree>
    <p:extLst>
      <p:ext uri="{BB962C8B-B14F-4D97-AF65-F5344CB8AC3E}">
        <p14:creationId xmlns:p14="http://schemas.microsoft.com/office/powerpoint/2010/main" val="3966431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3B01F40-5E6F-B641-978F-BFC79658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4" y="2181701"/>
            <a:ext cx="3900499" cy="327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F2F8E-EBC1-554E-80F7-B274713E886A}"/>
              </a:ext>
            </a:extLst>
          </p:cNvPr>
          <p:cNvSpPr txBox="1"/>
          <p:nvPr/>
        </p:nvSpPr>
        <p:spPr>
          <a:xfrm>
            <a:off x="1289377" y="172824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 cell type Ref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71038-FC7D-2348-81BA-D09F968AA3B8}"/>
              </a:ext>
            </a:extLst>
          </p:cNvPr>
          <p:cNvSpPr txBox="1"/>
          <p:nvPr/>
        </p:nvSpPr>
        <p:spPr>
          <a:xfrm>
            <a:off x="8664928" y="162269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EA923-5764-B042-B8E6-C62481D8D32A}"/>
              </a:ext>
            </a:extLst>
          </p:cNvPr>
          <p:cNvSpPr txBox="1"/>
          <p:nvPr/>
        </p:nvSpPr>
        <p:spPr>
          <a:xfrm>
            <a:off x="1215235" y="540194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CBC/Clin 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60458-7C04-0A42-A99E-AA27ACEE3810}"/>
              </a:ext>
            </a:extLst>
          </p:cNvPr>
          <p:cNvSpPr/>
          <p:nvPr/>
        </p:nvSpPr>
        <p:spPr>
          <a:xfrm>
            <a:off x="1640891" y="5268647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27400-DD77-9A4B-84DC-EA685F660DF2}"/>
              </a:ext>
            </a:extLst>
          </p:cNvPr>
          <p:cNvSpPr/>
          <p:nvPr/>
        </p:nvSpPr>
        <p:spPr>
          <a:xfrm>
            <a:off x="7412138" y="5252664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D1C7F-A007-4B41-8F84-3E1BBD4E8A37}"/>
              </a:ext>
            </a:extLst>
          </p:cNvPr>
          <p:cNvSpPr/>
          <p:nvPr/>
        </p:nvSpPr>
        <p:spPr>
          <a:xfrm>
            <a:off x="3731193" y="2904359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260AA-5961-6345-89AE-EB09823DAAE0}"/>
              </a:ext>
            </a:extLst>
          </p:cNvPr>
          <p:cNvSpPr/>
          <p:nvPr/>
        </p:nvSpPr>
        <p:spPr>
          <a:xfrm>
            <a:off x="3589934" y="3062354"/>
            <a:ext cx="480599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1B535-8F43-4342-8F25-4B033F9F8A99}"/>
              </a:ext>
            </a:extLst>
          </p:cNvPr>
          <p:cNvSpPr/>
          <p:nvPr/>
        </p:nvSpPr>
        <p:spPr>
          <a:xfrm>
            <a:off x="168383" y="2933214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FDF5-BA28-794D-A99A-2FAC51B2A222}"/>
              </a:ext>
            </a:extLst>
          </p:cNvPr>
          <p:cNvSpPr txBox="1"/>
          <p:nvPr/>
        </p:nvSpPr>
        <p:spPr>
          <a:xfrm rot="-5400000">
            <a:off x="-1042279" y="351848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11C7F-42D2-2442-9E12-8E2A71B8E3F1}"/>
              </a:ext>
            </a:extLst>
          </p:cNvPr>
          <p:cNvSpPr/>
          <p:nvPr/>
        </p:nvSpPr>
        <p:spPr>
          <a:xfrm>
            <a:off x="8101967" y="2744262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886C76B-8F15-5648-8DD1-3F5814D3D874}"/>
              </a:ext>
            </a:extLst>
          </p:cNvPr>
          <p:cNvSpPr txBox="1">
            <a:spLocks/>
          </p:cNvSpPr>
          <p:nvPr/>
        </p:nvSpPr>
        <p:spPr>
          <a:xfrm>
            <a:off x="990600" y="-79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Healthy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(new data, n=12)</a:t>
            </a:r>
          </a:p>
        </p:txBody>
      </p:sp>
      <p:pic>
        <p:nvPicPr>
          <p:cNvPr id="22" name="Picture 24">
            <a:extLst>
              <a:ext uri="{FF2B5EF4-FFF2-40B4-BE49-F238E27FC236}">
                <a16:creationId xmlns:a16="http://schemas.microsoft.com/office/drawing/2014/main" id="{881F1ACC-E2ED-6542-A839-B0F9910A8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38" y="2066974"/>
            <a:ext cx="3988864" cy="33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71D65A1-1E7F-ED44-80E1-22AC4EDD394E}"/>
              </a:ext>
            </a:extLst>
          </p:cNvPr>
          <p:cNvSpPr/>
          <p:nvPr/>
        </p:nvSpPr>
        <p:spPr>
          <a:xfrm>
            <a:off x="3536706" y="2876160"/>
            <a:ext cx="349385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3BA415-2E02-CE47-8A05-A7090D37E7A3}"/>
              </a:ext>
            </a:extLst>
          </p:cNvPr>
          <p:cNvSpPr/>
          <p:nvPr/>
        </p:nvSpPr>
        <p:spPr>
          <a:xfrm>
            <a:off x="7121562" y="2744262"/>
            <a:ext cx="441064" cy="1671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C13139-9E56-E549-B291-674E700B759A}"/>
              </a:ext>
            </a:extLst>
          </p:cNvPr>
          <p:cNvSpPr/>
          <p:nvPr/>
        </p:nvSpPr>
        <p:spPr>
          <a:xfrm>
            <a:off x="8345236" y="5234215"/>
            <a:ext cx="2122667" cy="271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4734F-86E5-E24F-8338-72366A1BD58C}"/>
              </a:ext>
            </a:extLst>
          </p:cNvPr>
          <p:cNvSpPr txBox="1"/>
          <p:nvPr/>
        </p:nvSpPr>
        <p:spPr>
          <a:xfrm>
            <a:off x="8578830" y="526149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CBC/Clin Flow</a:t>
            </a:r>
          </a:p>
        </p:txBody>
      </p:sp>
    </p:spTree>
    <p:extLst>
      <p:ext uri="{BB962C8B-B14F-4D97-AF65-F5344CB8AC3E}">
        <p14:creationId xmlns:p14="http://schemas.microsoft.com/office/powerpoint/2010/main" val="407993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A3BB4F-2477-0D48-B5A4-56F3FAD1AB05}"/>
                  </a:ext>
                </a:extLst>
              </p:cNvPr>
              <p:cNvSpPr txBox="1"/>
              <p:nvPr/>
            </p:nvSpPr>
            <p:spPr>
              <a:xfrm>
                <a:off x="3509318" y="1981766"/>
                <a:ext cx="6610865" cy="3573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metilene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collect the DMRs (Differentially methylated regions)</a:t>
                </a:r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how many paired reads (fragment) cover a Cell type Specific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CpGs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 (total fragments of a Cell type)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x%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CpGs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of a read agree with the reference CpG, assign the read to the corresponding Cell type. (positive fragment)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Estimate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𝑝𝑜𝑠𝑖𝑡𝑖𝑣𝑒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𝑡𝑜𝑡𝑎𝑙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𝑓𝑟𝑎𝑔𝑚𝑒𝑛𝑡</m:t>
                        </m:r>
                      </m:den>
                    </m:f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 startAt="4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A3BB4F-2477-0D48-B5A4-56F3FAD1A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18" y="1981766"/>
                <a:ext cx="6610865" cy="3573863"/>
              </a:xfrm>
              <a:prstGeom prst="rect">
                <a:avLst/>
              </a:prstGeom>
              <a:blipFill>
                <a:blip r:embed="rId2"/>
                <a:stretch>
                  <a:fillRect l="-576" t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F48A2B3-C0EF-654A-8000-5FBFE5EF7D9C}"/>
              </a:ext>
            </a:extLst>
          </p:cNvPr>
          <p:cNvSpPr txBox="1"/>
          <p:nvPr/>
        </p:nvSpPr>
        <p:spPr>
          <a:xfrm>
            <a:off x="1421695" y="434245"/>
            <a:ext cx="9348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Read (fragment) counting method</a:t>
            </a:r>
          </a:p>
        </p:txBody>
      </p:sp>
    </p:spTree>
    <p:extLst>
      <p:ext uri="{BB962C8B-B14F-4D97-AF65-F5344CB8AC3E}">
        <p14:creationId xmlns:p14="http://schemas.microsoft.com/office/powerpoint/2010/main" val="2019017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6842-45E4-E445-9C71-AE642470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60"/>
            <a:ext cx="10515600" cy="623014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Performance of 6 cell types and 13 cell types reference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(Absolute read counting)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8A60C45-70BC-3242-BE71-591AB2120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0617" y="1445739"/>
            <a:ext cx="4529832" cy="243495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7CB8432-588A-9D45-A483-565D668B6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052" y="1472674"/>
            <a:ext cx="4529832" cy="2476669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34BE90F7-8EC4-B640-BAD2-99CE65104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724" y="3965492"/>
            <a:ext cx="4846489" cy="2595944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4653B872-F202-E447-B319-B3F85FE6C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33" y="4051991"/>
            <a:ext cx="4543686" cy="24429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F2F05B-15F0-3B48-A935-03E5849AD20E}"/>
              </a:ext>
            </a:extLst>
          </p:cNvPr>
          <p:cNvSpPr txBox="1"/>
          <p:nvPr/>
        </p:nvSpPr>
        <p:spPr>
          <a:xfrm rot="-5400000">
            <a:off x="-1119080" y="2106930"/>
            <a:ext cx="287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 cell types reference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1CDD7-2603-C744-A605-AB63752246F7}"/>
              </a:ext>
            </a:extLst>
          </p:cNvPr>
          <p:cNvSpPr txBox="1"/>
          <p:nvPr/>
        </p:nvSpPr>
        <p:spPr>
          <a:xfrm rot="-5400000">
            <a:off x="-895946" y="505206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cell types reference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FC1185-33DA-E243-8831-67602D20DB07}"/>
              </a:ext>
            </a:extLst>
          </p:cNvPr>
          <p:cNvSpPr txBox="1"/>
          <p:nvPr/>
        </p:nvSpPr>
        <p:spPr>
          <a:xfrm>
            <a:off x="1186039" y="845014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Batch1: Bulk PBMC (CRC)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(input ~ 25ng)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1A15A-6C59-8742-9BD7-E0FC38A846FD}"/>
              </a:ext>
            </a:extLst>
          </p:cNvPr>
          <p:cNvSpPr txBox="1"/>
          <p:nvPr/>
        </p:nvSpPr>
        <p:spPr>
          <a:xfrm>
            <a:off x="7722343" y="922519"/>
            <a:ext cx="282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Batch2 : Bulk PBMC (SKCM)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(input ~ 100ng)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5401E-FFBC-8645-86A9-4BA57768AF0B}"/>
              </a:ext>
            </a:extLst>
          </p:cNvPr>
          <p:cNvSpPr txBox="1"/>
          <p:nvPr/>
        </p:nvSpPr>
        <p:spPr>
          <a:xfrm>
            <a:off x="1435009" y="642560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CCB6A-7585-C547-AB21-80CA141E2937}"/>
              </a:ext>
            </a:extLst>
          </p:cNvPr>
          <p:cNvSpPr txBox="1"/>
          <p:nvPr/>
        </p:nvSpPr>
        <p:spPr>
          <a:xfrm>
            <a:off x="8185924" y="64949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4F971F-38A9-FC41-85D5-576036E4A962}"/>
              </a:ext>
            </a:extLst>
          </p:cNvPr>
          <p:cNvSpPr txBox="1"/>
          <p:nvPr/>
        </p:nvSpPr>
        <p:spPr>
          <a:xfrm>
            <a:off x="9592247" y="3354913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0.67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0BE545-F5B9-8142-8668-FE7613FDD486}"/>
              </a:ext>
            </a:extLst>
          </p:cNvPr>
          <p:cNvSpPr txBox="1"/>
          <p:nvPr/>
        </p:nvSpPr>
        <p:spPr>
          <a:xfrm>
            <a:off x="9579818" y="5884327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rho= 0.95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73F27-A81D-3440-8B15-35ECECDFEE81}"/>
              </a:ext>
            </a:extLst>
          </p:cNvPr>
          <p:cNvSpPr txBox="1"/>
          <p:nvPr/>
        </p:nvSpPr>
        <p:spPr>
          <a:xfrm>
            <a:off x="2942319" y="330206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0.51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8DCA1-D876-C345-ACD1-792A3CE2C7A4}"/>
              </a:ext>
            </a:extLst>
          </p:cNvPr>
          <p:cNvSpPr txBox="1"/>
          <p:nvPr/>
        </p:nvSpPr>
        <p:spPr>
          <a:xfrm>
            <a:off x="2942319" y="594035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0.89</a:t>
            </a:r>
          </a:p>
        </p:txBody>
      </p:sp>
    </p:spTree>
    <p:extLst>
      <p:ext uri="{BB962C8B-B14F-4D97-AF65-F5344CB8AC3E}">
        <p14:creationId xmlns:p14="http://schemas.microsoft.com/office/powerpoint/2010/main" val="1945288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6842-45E4-E445-9C71-AE642470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60"/>
            <a:ext cx="10515600" cy="623014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Performance of 6 cell types and 13 cell types reference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(Absolute read counting)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8A60C45-70BC-3242-BE71-591AB2120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0617" y="1445739"/>
            <a:ext cx="4529832" cy="2434955"/>
          </a:xfr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4653B872-F202-E447-B319-B3F85FE6C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33" y="4051991"/>
            <a:ext cx="4543686" cy="24429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F2F05B-15F0-3B48-A935-03E5849AD20E}"/>
              </a:ext>
            </a:extLst>
          </p:cNvPr>
          <p:cNvSpPr txBox="1"/>
          <p:nvPr/>
        </p:nvSpPr>
        <p:spPr>
          <a:xfrm rot="-5400000">
            <a:off x="-1119080" y="2106930"/>
            <a:ext cx="287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 cell types reference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1CDD7-2603-C744-A605-AB63752246F7}"/>
              </a:ext>
            </a:extLst>
          </p:cNvPr>
          <p:cNvSpPr txBox="1"/>
          <p:nvPr/>
        </p:nvSpPr>
        <p:spPr>
          <a:xfrm rot="-5400000">
            <a:off x="-895946" y="505206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cell types reference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1A15A-6C59-8742-9BD7-E0FC38A846FD}"/>
              </a:ext>
            </a:extLst>
          </p:cNvPr>
          <p:cNvSpPr txBox="1"/>
          <p:nvPr/>
        </p:nvSpPr>
        <p:spPr>
          <a:xfrm>
            <a:off x="8030185" y="922519"/>
            <a:ext cx="2213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Batch1 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(CRC)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(input ~ 30ng)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5401E-FFBC-8645-86A9-4BA57768AF0B}"/>
              </a:ext>
            </a:extLst>
          </p:cNvPr>
          <p:cNvSpPr txBox="1"/>
          <p:nvPr/>
        </p:nvSpPr>
        <p:spPr>
          <a:xfrm>
            <a:off x="1435009" y="642560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cytometry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CCB6A-7585-C547-AB21-80CA141E2937}"/>
              </a:ext>
            </a:extLst>
          </p:cNvPr>
          <p:cNvSpPr txBox="1"/>
          <p:nvPr/>
        </p:nvSpPr>
        <p:spPr>
          <a:xfrm>
            <a:off x="8185924" y="6494906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CBC-Flow cytometry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3E58F9-EF53-624F-8F18-ABE70F799385}"/>
              </a:ext>
            </a:extLst>
          </p:cNvPr>
          <p:cNvSpPr txBox="1"/>
          <p:nvPr/>
        </p:nvSpPr>
        <p:spPr>
          <a:xfrm>
            <a:off x="2942319" y="3302069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0.51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9DF3E3-EB38-4F47-BF73-0639963DB515}"/>
              </a:ext>
            </a:extLst>
          </p:cNvPr>
          <p:cNvSpPr txBox="1"/>
          <p:nvPr/>
        </p:nvSpPr>
        <p:spPr>
          <a:xfrm>
            <a:off x="2942319" y="594035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0.89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1144748-E10C-BF45-8E73-DB1D31A89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052" y="3949343"/>
            <a:ext cx="4705995" cy="25762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14F971F-38A9-FC41-85D5-576036E4A962}"/>
              </a:ext>
            </a:extLst>
          </p:cNvPr>
          <p:cNvSpPr txBox="1"/>
          <p:nvPr/>
        </p:nvSpPr>
        <p:spPr>
          <a:xfrm>
            <a:off x="9723106" y="584848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0.93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6DF011-5888-3C4A-B43F-F9D68AD5E285}"/>
              </a:ext>
            </a:extLst>
          </p:cNvPr>
          <p:cNvSpPr txBox="1"/>
          <p:nvPr/>
        </p:nvSpPr>
        <p:spPr>
          <a:xfrm>
            <a:off x="1186039" y="845014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Batch1: Bulk PBMC (CRC)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(input ~ 25ng)</a:t>
            </a:r>
            <a:endParaRPr lang="en-US" sz="1600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6357908-7CB1-164B-A865-ED34471FF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362" y="1539014"/>
            <a:ext cx="4308691" cy="23416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C015C4-77C5-AE4B-BEE7-023316571DD3}"/>
              </a:ext>
            </a:extLst>
          </p:cNvPr>
          <p:cNvSpPr txBox="1"/>
          <p:nvPr/>
        </p:nvSpPr>
        <p:spPr>
          <a:xfrm>
            <a:off x="9433708" y="307774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0.85</a:t>
            </a:r>
          </a:p>
        </p:txBody>
      </p:sp>
    </p:spTree>
    <p:extLst>
      <p:ext uri="{BB962C8B-B14F-4D97-AF65-F5344CB8AC3E}">
        <p14:creationId xmlns:p14="http://schemas.microsoft.com/office/powerpoint/2010/main" val="3340655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3C370-4908-9744-82EF-651F5171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(n=6)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D32A1E6-B75A-6247-A42A-B88B78E84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87" y="2426671"/>
            <a:ext cx="5847266" cy="318385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5F48B7-D31E-284E-A4BE-4B26BFEF1B78}"/>
              </a:ext>
            </a:extLst>
          </p:cNvPr>
          <p:cNvSpPr txBox="1"/>
          <p:nvPr/>
        </p:nvSpPr>
        <p:spPr>
          <a:xfrm>
            <a:off x="3686329" y="476825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0.74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7C9BE87F-E9A6-7041-9896-48C35AAB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05" y="2426671"/>
            <a:ext cx="5782472" cy="3183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B188FA-2B04-3445-8D9C-7384724BB33D}"/>
              </a:ext>
            </a:extLst>
          </p:cNvPr>
          <p:cNvSpPr txBox="1"/>
          <p:nvPr/>
        </p:nvSpPr>
        <p:spPr>
          <a:xfrm>
            <a:off x="9328066" y="483608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18B37-83E6-F44A-A81F-1D5C6D145F82}"/>
              </a:ext>
            </a:extLst>
          </p:cNvPr>
          <p:cNvSpPr txBox="1"/>
          <p:nvPr/>
        </p:nvSpPr>
        <p:spPr>
          <a:xfrm>
            <a:off x="1723596" y="5696231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CBC-Flow cytometry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C95A1-F6EE-C94A-8FED-7E207FFE5DE1}"/>
              </a:ext>
            </a:extLst>
          </p:cNvPr>
          <p:cNvSpPr txBox="1"/>
          <p:nvPr/>
        </p:nvSpPr>
        <p:spPr>
          <a:xfrm>
            <a:off x="7238323" y="577783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CBC-Flow cytometry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739AB-253D-E444-8686-FEFA25B984A0}"/>
              </a:ext>
            </a:extLst>
          </p:cNvPr>
          <p:cNvSpPr txBox="1"/>
          <p:nvPr/>
        </p:nvSpPr>
        <p:spPr>
          <a:xfrm>
            <a:off x="1332409" y="182506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 cell type Ref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31E44-DD1C-614C-BB91-8AA6A018E969}"/>
              </a:ext>
            </a:extLst>
          </p:cNvPr>
          <p:cNvSpPr txBox="1"/>
          <p:nvPr/>
        </p:nvSpPr>
        <p:spPr>
          <a:xfrm>
            <a:off x="7892348" y="182506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cell type Ref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8EA1B-FF8B-054B-A450-EA709DC41C0F}"/>
              </a:ext>
            </a:extLst>
          </p:cNvPr>
          <p:cNvSpPr txBox="1"/>
          <p:nvPr/>
        </p:nvSpPr>
        <p:spPr>
          <a:xfrm rot="-5400000">
            <a:off x="-999247" y="3615307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</p:spTree>
    <p:extLst>
      <p:ext uri="{BB962C8B-B14F-4D97-AF65-F5344CB8AC3E}">
        <p14:creationId xmlns:p14="http://schemas.microsoft.com/office/powerpoint/2010/main" val="167845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3B01F40-5E6F-B641-978F-BFC79658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4" y="2181701"/>
            <a:ext cx="3900499" cy="327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F2F8E-EBC1-554E-80F7-B274713E886A}"/>
              </a:ext>
            </a:extLst>
          </p:cNvPr>
          <p:cNvSpPr txBox="1"/>
          <p:nvPr/>
        </p:nvSpPr>
        <p:spPr>
          <a:xfrm>
            <a:off x="1289377" y="172824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 cell type Ref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71038-FC7D-2348-81BA-D09F968AA3B8}"/>
              </a:ext>
            </a:extLst>
          </p:cNvPr>
          <p:cNvSpPr txBox="1"/>
          <p:nvPr/>
        </p:nvSpPr>
        <p:spPr>
          <a:xfrm>
            <a:off x="8664928" y="162269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EA923-5764-B042-B8E6-C62481D8D32A}"/>
              </a:ext>
            </a:extLst>
          </p:cNvPr>
          <p:cNvSpPr txBox="1"/>
          <p:nvPr/>
        </p:nvSpPr>
        <p:spPr>
          <a:xfrm>
            <a:off x="1215235" y="540194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CBC/Clin 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60458-7C04-0A42-A99E-AA27ACEE3810}"/>
              </a:ext>
            </a:extLst>
          </p:cNvPr>
          <p:cNvSpPr/>
          <p:nvPr/>
        </p:nvSpPr>
        <p:spPr>
          <a:xfrm>
            <a:off x="1640891" y="5268647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27400-DD77-9A4B-84DC-EA685F660DF2}"/>
              </a:ext>
            </a:extLst>
          </p:cNvPr>
          <p:cNvSpPr/>
          <p:nvPr/>
        </p:nvSpPr>
        <p:spPr>
          <a:xfrm>
            <a:off x="7412138" y="5252664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D1C7F-A007-4B41-8F84-3E1BBD4E8A37}"/>
              </a:ext>
            </a:extLst>
          </p:cNvPr>
          <p:cNvSpPr/>
          <p:nvPr/>
        </p:nvSpPr>
        <p:spPr>
          <a:xfrm>
            <a:off x="3731193" y="2904359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260AA-5961-6345-89AE-EB09823DAAE0}"/>
              </a:ext>
            </a:extLst>
          </p:cNvPr>
          <p:cNvSpPr/>
          <p:nvPr/>
        </p:nvSpPr>
        <p:spPr>
          <a:xfrm>
            <a:off x="3589934" y="3062354"/>
            <a:ext cx="480599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1B535-8F43-4342-8F25-4B033F9F8A99}"/>
              </a:ext>
            </a:extLst>
          </p:cNvPr>
          <p:cNvSpPr/>
          <p:nvPr/>
        </p:nvSpPr>
        <p:spPr>
          <a:xfrm>
            <a:off x="168383" y="2933214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FDF5-BA28-794D-A99A-2FAC51B2A222}"/>
              </a:ext>
            </a:extLst>
          </p:cNvPr>
          <p:cNvSpPr txBox="1"/>
          <p:nvPr/>
        </p:nvSpPr>
        <p:spPr>
          <a:xfrm rot="-5400000">
            <a:off x="-1042279" y="351848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11C7F-42D2-2442-9E12-8E2A71B8E3F1}"/>
              </a:ext>
            </a:extLst>
          </p:cNvPr>
          <p:cNvSpPr/>
          <p:nvPr/>
        </p:nvSpPr>
        <p:spPr>
          <a:xfrm>
            <a:off x="8101967" y="2744262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886C76B-8F15-5648-8DD1-3F5814D3D874}"/>
              </a:ext>
            </a:extLst>
          </p:cNvPr>
          <p:cNvSpPr txBox="1">
            <a:spLocks/>
          </p:cNvSpPr>
          <p:nvPr/>
        </p:nvSpPr>
        <p:spPr>
          <a:xfrm>
            <a:off x="990600" y="-79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Healthy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(new data, n=12)</a:t>
            </a:r>
          </a:p>
        </p:txBody>
      </p:sp>
      <p:pic>
        <p:nvPicPr>
          <p:cNvPr id="22" name="Picture 24">
            <a:extLst>
              <a:ext uri="{FF2B5EF4-FFF2-40B4-BE49-F238E27FC236}">
                <a16:creationId xmlns:a16="http://schemas.microsoft.com/office/drawing/2014/main" id="{881F1ACC-E2ED-6542-A839-B0F9910A8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38" y="2066974"/>
            <a:ext cx="3988864" cy="33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71D65A1-1E7F-ED44-80E1-22AC4EDD394E}"/>
              </a:ext>
            </a:extLst>
          </p:cNvPr>
          <p:cNvSpPr/>
          <p:nvPr/>
        </p:nvSpPr>
        <p:spPr>
          <a:xfrm>
            <a:off x="3536706" y="2876160"/>
            <a:ext cx="349385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3BA415-2E02-CE47-8A05-A7090D37E7A3}"/>
              </a:ext>
            </a:extLst>
          </p:cNvPr>
          <p:cNvSpPr/>
          <p:nvPr/>
        </p:nvSpPr>
        <p:spPr>
          <a:xfrm>
            <a:off x="7121562" y="2744262"/>
            <a:ext cx="441064" cy="1671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C13139-9E56-E549-B291-674E700B759A}"/>
              </a:ext>
            </a:extLst>
          </p:cNvPr>
          <p:cNvSpPr/>
          <p:nvPr/>
        </p:nvSpPr>
        <p:spPr>
          <a:xfrm>
            <a:off x="8345236" y="5234215"/>
            <a:ext cx="2122667" cy="271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4734F-86E5-E24F-8338-72366A1BD58C}"/>
              </a:ext>
            </a:extLst>
          </p:cNvPr>
          <p:cNvSpPr txBox="1"/>
          <p:nvPr/>
        </p:nvSpPr>
        <p:spPr>
          <a:xfrm>
            <a:off x="8578830" y="526149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CBC/Clin Flow</a:t>
            </a:r>
          </a:p>
        </p:txBody>
      </p:sp>
    </p:spTree>
    <p:extLst>
      <p:ext uri="{BB962C8B-B14F-4D97-AF65-F5344CB8AC3E}">
        <p14:creationId xmlns:p14="http://schemas.microsoft.com/office/powerpoint/2010/main" val="3743214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41BD-6632-AD48-B890-0A54F947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29" y="240075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Blueprint samples genomic features</a:t>
            </a:r>
          </a:p>
        </p:txBody>
      </p:sp>
    </p:spTree>
    <p:extLst>
      <p:ext uri="{BB962C8B-B14F-4D97-AF65-F5344CB8AC3E}">
        <p14:creationId xmlns:p14="http://schemas.microsoft.com/office/powerpoint/2010/main" val="708752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9B42AF-D3B0-9E44-B83B-692A3EA39FE9}"/>
              </a:ext>
            </a:extLst>
          </p:cNvPr>
          <p:cNvSpPr txBox="1">
            <a:spLocks/>
          </p:cNvSpPr>
          <p:nvPr/>
        </p:nvSpPr>
        <p:spPr>
          <a:xfrm>
            <a:off x="932793" y="12737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Mono, M0,M1, M2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6E471A7-E066-3A4C-9CE4-FD0703029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15" y="2750227"/>
            <a:ext cx="3383497" cy="327858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053C1F-B67B-AB40-981F-4FE7EEC7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234" y="4031759"/>
            <a:ext cx="3586883" cy="7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06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3C5EBC7-C2ED-F34C-98FA-35E6335F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631" y="1825625"/>
            <a:ext cx="9988738" cy="4351338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0BB19DB-CFBB-CE4C-9C7B-F8473A128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8656DA-0D72-874F-B000-5C6DF6EB8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80B8B7-3247-6348-A94B-CAC85893A52C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0780CE-697C-5344-9FCD-B0103BCFCE94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A91FF-E7A2-FC4D-AC16-C29D008AA3F3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2A444C-B58C-6346-94A3-A2BF2C672D82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40FBD-02B3-2048-9434-26AB2FF97424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772222-0533-674C-B9C4-D33099C2ED8C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DFA1B7-15E6-384F-94C8-2B0820E3BFEE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EC4EAE-A675-7749-8628-FF7FEF35CDEF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E4E0C3-6D9C-2D42-A67B-5CF21CA606E4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532D5F-4793-7A4E-983F-F1F95DDB6B4E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21161-220F-DA42-B76E-17BD4F46743C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9A8819-3F74-234C-A894-A28552829C6A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E03516-CC46-454C-AC32-90BAAE91FA21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1E7E95-C35C-294D-9AA8-7D9A5FD57676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AA8B0E-7CBC-574D-8A21-BCA4DE70E526}"/>
              </a:ext>
            </a:extLst>
          </p:cNvPr>
          <p:cNvCxnSpPr>
            <a:cxnSpLocks/>
          </p:cNvCxnSpPr>
          <p:nvPr/>
        </p:nvCxnSpPr>
        <p:spPr>
          <a:xfrm flipH="1">
            <a:off x="749767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5ECA20-2BD4-9B4A-8BCB-C10374FEA2DB}"/>
              </a:ext>
            </a:extLst>
          </p:cNvPr>
          <p:cNvCxnSpPr>
            <a:cxnSpLocks/>
          </p:cNvCxnSpPr>
          <p:nvPr/>
        </p:nvCxnSpPr>
        <p:spPr>
          <a:xfrm flipH="1">
            <a:off x="818610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FE083DC-B0C5-0745-A0FF-5B42E483E11F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24EAC4-E472-BB4C-B154-04ECE1009FD8}"/>
              </a:ext>
            </a:extLst>
          </p:cNvPr>
          <p:cNvCxnSpPr>
            <a:cxnSpLocks/>
          </p:cNvCxnSpPr>
          <p:nvPr/>
        </p:nvCxnSpPr>
        <p:spPr>
          <a:xfrm flipH="1">
            <a:off x="956295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8C609E-7A23-D244-B11D-1014DC9F9105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2CDC25-EFE3-CB46-9452-82931756686D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756249-2D97-2F4F-8FBE-C5038BFB0463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67CF64-C34B-F64A-B5F8-631187A3DCF0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1909C-06C5-9143-B42B-67A04FE70A9B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792218-5974-F54A-B7A9-AD22A500BD61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C4BD50-2AAE-DB4B-A203-81D63C410EC2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665DFA-26E4-D342-B508-9B1F5CF3CFE9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CD14 promoter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32E3A8-5115-5045-BC5D-23F920038ACD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78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B1E4ACD-1F51-0E4B-AB88-1334E65AF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586" y="1825625"/>
            <a:ext cx="9921765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6B069-932F-0949-BF18-BB456FBE390F}"/>
              </a:ext>
            </a:extLst>
          </p:cNvPr>
          <p:cNvSpPr txBox="1"/>
          <p:nvPr/>
        </p:nvSpPr>
        <p:spPr>
          <a:xfrm>
            <a:off x="0" y="36518"/>
            <a:ext cx="3478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CD42b (GP1BA) promoter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D7FA6250-4073-A147-8DFF-3BCC1119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B48C74-6EBE-494E-83EB-A8F499D0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8B701B-28F5-E641-935B-E6FF97AA4E9D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CF1AFFB-4502-3147-A563-AC4A770C248D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E82396-454D-714A-8A87-486A29B306D8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9D7A56-8801-B84E-A212-7D7D4B209CB7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EB13B5-8779-AF4F-B7BB-3940EF76757A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E4E58C-9B45-E84F-BF98-64151A7E07A0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B73619-DEE8-704B-87B7-0AE18C11A9F3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0A9860-CEBF-004C-AA50-20664DDC6857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D798004-AB17-8647-B753-A8DC393D638C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3C2B54-9D50-3E4F-854E-2020052D8D26}"/>
              </a:ext>
            </a:extLst>
          </p:cNvPr>
          <p:cNvCxnSpPr>
            <a:cxnSpLocks/>
          </p:cNvCxnSpPr>
          <p:nvPr/>
        </p:nvCxnSpPr>
        <p:spPr>
          <a:xfrm flipH="1">
            <a:off x="200914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4BB8092-C138-9147-BD57-42732EC6EBAE}"/>
              </a:ext>
            </a:extLst>
          </p:cNvPr>
          <p:cNvCxnSpPr>
            <a:cxnSpLocks/>
          </p:cNvCxnSpPr>
          <p:nvPr/>
        </p:nvCxnSpPr>
        <p:spPr>
          <a:xfrm flipH="1">
            <a:off x="545341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A076F06-275E-9F4E-A9A2-410C3D695C62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D5A058-3B49-D84D-832F-B198C540D3E0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D4BB86-E958-BA47-A228-A1961B22FA7D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5986C69-9DA3-6845-9241-DFB3B2DBF549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8BBBB6E-62F8-4B4A-B3AA-9941907099D4}"/>
              </a:ext>
            </a:extLst>
          </p:cNvPr>
          <p:cNvCxnSpPr>
            <a:cxnSpLocks/>
          </p:cNvCxnSpPr>
          <p:nvPr/>
        </p:nvCxnSpPr>
        <p:spPr>
          <a:xfrm flipH="1">
            <a:off x="818610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BAEA68-8D2B-D846-ACF8-F43C9424870E}"/>
              </a:ext>
            </a:extLst>
          </p:cNvPr>
          <p:cNvCxnSpPr>
            <a:cxnSpLocks/>
          </p:cNvCxnSpPr>
          <p:nvPr/>
        </p:nvCxnSpPr>
        <p:spPr>
          <a:xfrm flipH="1">
            <a:off x="889554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78E5B5-A47E-AC43-987F-468C09145AC7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B86DE05-C1CB-134E-AC1A-AACBCE7656CA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536071-1D17-0248-AA1A-BD1C02AE3D78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B9DF46E-11D4-6E44-88B7-82839C3D91D9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0AB41F-7C4B-A441-9518-25FB2CA1944B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5D0D93-8E2A-0B4D-BFD3-B985DF1C316F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2FE1AE6-AF04-B04D-8E37-40E2FE435D89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1EB77D-813A-AA44-9588-B65B1EFBBAE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95BDB4B-8754-724B-965F-F5AF6F111304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38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quare&#10;&#10;Description automatically generated">
            <a:extLst>
              <a:ext uri="{FF2B5EF4-FFF2-40B4-BE49-F238E27FC236}">
                <a16:creationId xmlns:a16="http://schemas.microsoft.com/office/drawing/2014/main" id="{9E955788-B8E6-1949-AFE2-CA4572941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48" y="1878175"/>
            <a:ext cx="9900745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4F132F-EEA7-BC47-A932-F5765AB97117}"/>
              </a:ext>
            </a:extLst>
          </p:cNvPr>
          <p:cNvSpPr txBox="1"/>
          <p:nvPr/>
        </p:nvSpPr>
        <p:spPr>
          <a:xfrm>
            <a:off x="0" y="36518"/>
            <a:ext cx="3321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CD64 (FCGR1A) promoter</a:t>
            </a: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526C734D-2B62-9247-A717-E1130C65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2BC518-9171-B34D-A282-1C4FD98CE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5D27B15-EF3A-814E-8085-7E5F2506A7FE}"/>
              </a:ext>
            </a:extLst>
          </p:cNvPr>
          <p:cNvCxnSpPr>
            <a:cxnSpLocks/>
          </p:cNvCxnSpPr>
          <p:nvPr/>
        </p:nvCxnSpPr>
        <p:spPr>
          <a:xfrm flipH="1">
            <a:off x="474397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93467BF-CE07-1843-A5DF-7F19F0AB5128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1E9564-1BC8-6140-AE31-0B536EFEE8F5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454B33-6812-FB48-974B-2D196118D627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1296C9-EE5A-A048-A4C2-AE950D1A38E6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F37CE3-DC35-7549-8311-2745FE9095C4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C4EC3C-2163-954C-9880-5D8ED0E3D54E}"/>
              </a:ext>
            </a:extLst>
          </p:cNvPr>
          <p:cNvCxnSpPr>
            <a:cxnSpLocks/>
          </p:cNvCxnSpPr>
          <p:nvPr/>
        </p:nvCxnSpPr>
        <p:spPr>
          <a:xfrm flipH="1">
            <a:off x="406107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38A2C-B012-074E-AEBD-A215F3801B82}"/>
              </a:ext>
            </a:extLst>
          </p:cNvPr>
          <p:cNvCxnSpPr>
            <a:cxnSpLocks/>
          </p:cNvCxnSpPr>
          <p:nvPr/>
        </p:nvCxnSpPr>
        <p:spPr>
          <a:xfrm flipH="1">
            <a:off x="336738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DDF186-4A00-1C48-824C-1A640B0A80B1}"/>
              </a:ext>
            </a:extLst>
          </p:cNvPr>
          <p:cNvCxnSpPr>
            <a:cxnSpLocks/>
          </p:cNvCxnSpPr>
          <p:nvPr/>
        </p:nvCxnSpPr>
        <p:spPr>
          <a:xfrm flipH="1">
            <a:off x="267468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30C6EEE-F5C7-5642-A25A-4F704738E5FE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6F574E-FF11-A544-8A8D-F9CF46A3F602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166143F-8AC0-8847-9782-3B6FB69E85AE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3EEBC98-D8CA-704B-88C3-AC99B9E626C3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5EFD29-6837-E04E-94A3-9AFAB555576B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B8A311D-2791-7342-B458-2FB9B4CE461B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DB98B0-4373-1D49-8A6F-FA08B8EDEFF0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F61654-1B01-E245-8F93-4415C11DA95C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1AB39F-F50C-614A-B2FF-F2DBF645FFC0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7968DD3-C9D2-F741-BB80-156C4F0DDB51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BFD4CB-8538-6643-8E60-6C8528786404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FA1DDC-BE09-B441-A94C-2DBD1F65B427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623331-2C30-4E4D-A96E-190258A4FEDB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ED69891-A57C-514C-AAD2-8903AD91FF20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6D90EB-FDB0-8449-A353-9242B6224E8E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99DA352-F1F1-0640-9423-923C042660AB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0D0C9B-31EC-E445-979F-5C4D23BF4815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90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quare&#10;&#10;Description automatically generated">
            <a:extLst>
              <a:ext uri="{FF2B5EF4-FFF2-40B4-BE49-F238E27FC236}">
                <a16:creationId xmlns:a16="http://schemas.microsoft.com/office/drawing/2014/main" id="{DA265F3B-94ED-464C-863E-4DC8B2956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178" y="1825625"/>
            <a:ext cx="993227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AFB9A-4E4B-BF4C-9A20-5F8073D5F4B2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CD45 (PTPRC) promoter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D50769E-99D6-4041-ABF4-FD270A03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60D6FD-97BD-E646-9A1F-FBB5035B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B73489-88EE-564B-BA69-2AB5EC7014B2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BDA722-9E8B-E646-97EE-1DE74355EBA1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9FF42-6AAC-574E-A6C3-DD2661151A40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27846-62CE-654C-A022-5F287F809D01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CD923B-8752-A84E-8E43-7F440FDEFA06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B8A8C-CC29-AD4F-AC18-A6D940BC0F3A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EFE6A1-5C12-8E40-B71E-985CA54686E1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84B241-E1BD-764C-9EC4-02F67BAD35F4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B4B021-BD19-554C-968B-B7D3452FE92A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FADC1A-E685-5A44-A318-0A45B7CDA5A1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DEBC20-8B81-1546-BD1A-6B60FBFBFE14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BFAE2F-1685-9546-B95E-AB6866AAE22A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5EC17F-8C1E-4D49-8B36-7C915422814A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DE728A-426C-1347-9AA7-F6C21932A5F4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B07231-3FDB-5E49-96C2-E338A716665A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4572BB-9D27-B44F-A100-F6FA52ED398C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47791C-8EA3-C14E-B627-F2F538490721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45D23D-7806-FF4E-9C1C-CBA977129124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61897C-683E-F34F-BB9D-0C61211471A4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F29963-D97D-5142-B629-FC7E3FB3E0A5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A50899-4D16-6D41-AD38-C298974CB098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3DC99A-B77D-1545-9135-38C8E38B20D7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4729BE-4951-9641-9B20-EC00C440E9B6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538EBB-9A74-9746-88C4-124DEB251EE8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6C3717-A8E6-814F-8590-9DFD6F82C4F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BC7F55-B0D2-B640-B515-BC0C101095F2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E847577-DB2A-2D4C-A159-F5267B67E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1236" y="1295301"/>
            <a:ext cx="4841866" cy="528943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43E202-E9AF-C742-B676-120DCEE8ED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496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Reference for melanoma </a:t>
            </a:r>
            <a:r>
              <a:rPr lang="en-US" dirty="0" err="1">
                <a:solidFill>
                  <a:schemeClr val="bg1"/>
                </a:solidFill>
                <a:cs typeface="Arial" panose="020B0604020202020204" pitchFamily="34" charset="0"/>
              </a:rPr>
              <a:t>cfDNA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162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1B85A02-AFC1-224A-A67F-38FD8B94D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395" y="1899767"/>
            <a:ext cx="1010782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D1D72-D39A-2B4C-876A-B38992FA2145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CD206 (MRC1) promoter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A7E76C-1DAF-EA46-B7FF-49711ED4C20A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E7F428-396E-944F-B0D9-E2C234367FBC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8EDD3-89EB-4A47-A79B-B840A6AE9F13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3B361-8B39-CC44-8674-9870605D26B1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8BF32B-E56D-184D-A647-33F6463A53B1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2A2CF-0196-3E46-8DA7-8AED4664C861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A88E82-9E66-AF4B-A3CC-ED2F21262FA2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47AB8-6DB4-5E40-8F89-740F7F5D1733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73E51E-E70C-6E47-8FC8-0D075F4260DC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7A47D7-565C-094F-BC8A-ADF265D03528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E7DB52-3765-3149-B81F-42D2E0BC239E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F6A761-816B-6B46-9831-103E3CAD2C9D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539F53-90CF-3B4A-9A27-9DA207B3A468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57BA4-B225-114B-85EF-7016B17F72E1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4CDCCA-720F-1B41-8612-5508899DCA5F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C2526-2A2F-8843-A412-38BF7AFE64F9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2E2B58-642F-4D44-BA25-ADA72E5D4BBF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F09F5D-E783-F249-B110-81F388EF26DD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F86BA1-F8BB-EE48-A0CB-5E1711193B9D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3800D4-955B-4E44-8688-543BC095F8A9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174B80-F2C4-E043-ADFE-B9986F86F667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DE52C3-6FBF-AD4D-8F0D-E4462329ADB1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92B5C8-AD53-3B4D-AF06-10BD607942DC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321C45-814E-2348-8CD4-8221412F8A10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75C79-E92F-C649-A4B6-D049F15FD747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5AAFF0-FADD-4545-B395-3E52A5858054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8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1A9656FD-3012-484E-B908-CA19B8F40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196" y="1825625"/>
            <a:ext cx="10091607" cy="4351338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23F49C-8AD1-2B4B-8E4F-E7490D16F0F8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4EDC5D-CCC8-B748-A8AE-EEF02060F228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6DB8B-9882-E84D-ADB6-BE0C275C4F1D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57B94-E948-3345-99B7-BEAEC346C46B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B51BA-D366-FD42-B1A4-408BB204B268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28B19-546A-8C42-8142-E174BA748374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741C7D-70BD-CC40-A20E-C01F183772A5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25D8CD-17A3-DC49-AF58-16731365E1E4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60C0CC-D607-0E44-AC23-49BEB96D9010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5F04C5-B54C-A345-93D7-7364CE15D0E9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085DB9-7D90-7341-801F-28A186F36A3B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559B8B-23B7-8746-95F1-2413CFEA2980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7532AE-02D3-9C4B-A6BB-D3ACBF8AF6AE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4561B5-87FF-B742-B64B-6E2E9DE2AE26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404B14-B5BA-5044-96F6-DD41F070EF1F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DD0028-E370-5B42-9991-C38DD2336A65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BE74F2-30D5-A947-B72E-9D22D4A6A6E7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D952BC-FC53-734A-9EF0-6C8427E74B24}"/>
              </a:ext>
            </a:extLst>
          </p:cNvPr>
          <p:cNvCxnSpPr>
            <a:cxnSpLocks/>
          </p:cNvCxnSpPr>
          <p:nvPr/>
        </p:nvCxnSpPr>
        <p:spPr>
          <a:xfrm flipH="1">
            <a:off x="9614229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0D3A4D-B722-2B4A-B7F3-F7F6D5B4DB02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B2DCC2-7044-8249-BA4D-B96FFC16AE6C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20FF76-F907-0D41-8D36-B2EE0C07F915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8C7783-F559-5F42-B452-34F6ACD9A277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F2595F-C4A9-1C49-AF6D-E7A574EF9506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168933-1042-9B43-942F-1A2643D929B3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811989-BEEA-EA4A-8D72-06B0D508A6A1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CD9216-B4BF-FE4C-A6B4-51B9C0320527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CD68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FE0830-3E54-5D49-B73F-D9B1D9037EF7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58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A7B9F0-96B5-564A-886D-83C231E25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305" y="1825625"/>
            <a:ext cx="10024203" cy="4351338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EE4BDD-E0D6-5147-B262-41F5E7889A22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103CB8-73EF-D14C-ABD3-A58433341898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EF1E2-0DC3-8542-BA23-82E29F9A972A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27C32-4ECA-3041-82B9-94F2D898E4EC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CF915-0472-E345-813F-C52B5F11592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937B0-8C35-9449-A5B8-D1FCA0EE7F28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3A151A-25C0-A54F-BA62-108BE1A046BF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121CF8-C8CD-A34F-993B-54380A128189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99A053-2B17-9A45-B368-9CA23E700722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19079C-99E3-5A4B-B3B2-51F8C48C3C85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D7735B-2489-584B-8888-54D104972825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07F81F-A685-394A-80D2-44B1E29E30F7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60D557-98BF-2748-AC17-01FFEE4CF770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77488D-0265-7040-B260-BA39C918B5E5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7F759A-7C5F-6E4B-8AB8-9C5F9676ECD3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BADC10-21F3-0D47-97CD-0ADCE9E6849E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BE6C93-BADF-EC4D-A122-4EB680AAF1D5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B3FA42-FDCF-404F-BCCF-4DB107DFC773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CE29AB-DCD8-6C47-9615-76897BC4019D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564AFD-55C8-2A40-84E8-F16427943763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6C241-D127-DF4A-925B-662343E589A1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DCF169-F1E9-B04A-9FC3-9591E0480A7F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22043A-4FA8-6742-BAB4-FDE74BC30023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1836C4-DCEF-A64B-ACFF-E709AD771333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D5FA54-B95A-554F-BA03-7A30DC45D4F2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23A874-94C0-7749-9333-823CFE075B75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CD163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98D061-E17C-474E-B024-1EC6892F8FE2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18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41DA05-35BF-2246-BCEF-F4338E198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365" y="1825625"/>
            <a:ext cx="10033499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5D0F2B-32ED-824A-B3DE-6D72CFC19C03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EE807-80C9-2E4E-AE0A-2C3C5EE8A141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7482-2EA0-4F4D-BFA9-EAB5D444D615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933FF-DBB7-8140-8CC2-6D5980867B16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3DCDC-79BC-6946-91DE-52812F0FC954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58A3D-22F1-714C-98D4-1D5AD3A78700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077A71-0D6E-CD40-BC03-ED558C692ED3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21A735-809D-5842-B6C6-F0A36AF1346E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5931EB-B4E3-D845-BD8E-A9C77FE093ED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675CE7-1C2A-9B48-8CA4-42160A501F21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69A9F5-3FE1-6A4B-8DDD-64AB943DF6B6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E5DBEB-8300-6D4C-B40C-8358DDC52637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C51D0-74BE-9C42-B3F0-27C36FAB605E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B17C27-EC2F-0642-B837-2BC35BCA5378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48C154-0876-9C41-BAF4-992E3915946A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D37F5-C535-404A-97E8-2C1DF04992F5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1C9A57-2052-7A45-8E45-FEDDB38EAD19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2A7862-7531-2149-95D3-0806A0DF513F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2B71B5-959B-FC47-A7FE-52B2BA4CCCD4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50A2A-5F7C-D840-8413-DE2787D01FDA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75FE2F-AF6A-E344-ACF3-7C8DC3787BF2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12D87C-0AA6-794E-AA8F-DE7195E56AB5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B83A1-DF77-B840-89B8-836DC5F5CD13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DAD583-79DC-B440-9CA4-E6F3FE4B5113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DE779C-0840-0847-A824-7A4B92BADB71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54F843-27B9-534F-8DDA-C5E22725AD20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APOE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B930AD-CFBA-B246-B6B8-821491297F79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8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6482CB-47EC-394C-AE49-2BC04E648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494" y="1825625"/>
            <a:ext cx="9884874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A7593-A271-0E4E-B48D-96B3D5DAF570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D69F5E-6018-A24D-B41C-D64D33E8B173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20A12-AA91-4548-933B-E0DE57D37982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2A3A9-F7C0-4F42-825C-234DCBDE145C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9C0AF-A8CB-7D4B-AFC6-DE38044670B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9F043-8953-6A42-9A35-E5D6810AA391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71F871-62DF-FE44-A144-F2DA0660C924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2CFBE6-68D9-4A47-949D-97AE7EB8F3D5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AD134B-A01A-4D4B-8B56-2392A3E65645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4A19F-B6D5-E34C-86E2-B18DF57D7665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817169-2495-FB44-9E63-2A13126B68C5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7382C4-6FF3-D940-BD71-AADD72256CA5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C1D250-010C-AA48-A2D5-2B5DFB9FCA34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23A267-542D-A64C-9532-B8843BD59940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5BAA18-66C1-6D43-B390-993006363E3E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CBB601-1412-A34A-A56B-04E1433FBC87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CC69E2-3102-1A4B-A5BF-E744BE79A1DB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18DB30-BFDA-0546-A0FB-BB03268FF58C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428856-E51D-D344-90B2-8AF6A1C6B1A7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0A465-A61A-5D48-8D91-B4E4832C0AB1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06DAEA-A67A-7848-A740-F124C7CAAA7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8503B9-57FB-C34A-866C-C0D1211B6B38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C188EC-3277-754A-B811-75ABA14B3A31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29231-2401-9149-91F6-33FB0D249BE7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408705-D656-9F4B-812A-0708F433930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94E8E-6003-0B4D-866E-08F69ACD5A50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CCR2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B3A573-543C-B24E-975C-F28F24A697F0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77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7DBCF0-0808-B444-82DF-7989336E2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178" y="1837982"/>
            <a:ext cx="10083113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96EFDC-777A-3340-8923-171D7365257D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CECD7E-9E0F-7044-B014-0195AA14A9C8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7328C-6528-B149-A4F0-B5D79B79ED02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78429-3F63-0840-97B9-6D14CDC4E81C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64A72-69E6-6744-A764-D957F7E85C30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C0A1-3772-F24D-AAC1-7945D97BABBA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368834-8E41-DB42-836C-A794BB1B68B9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DB4326-D9A8-F446-AAD7-01EFCE464485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38B54-607E-EF41-8AEF-157D35837B55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32937C-162B-A442-92C6-70F3D398FF16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396DB4-1C31-B342-A172-6776D910BD21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F7A52E-73B5-7847-82E5-858B20E5754E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A8907-2AD4-5C4F-BA1E-3A00EAC6A3C8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5528C0-A357-074C-9A93-FA80AAAB2603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36A193-870D-7A46-8E9F-31817D84409D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355329-AA49-0442-B236-2DC21621B437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556C0A-C459-D64C-9F17-70595A2DD658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35F095-2280-634E-AD4E-E5EE4505E717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1367B0-8484-9249-8F18-FDA75F33DE37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D3F764-808B-D742-8366-F31D346FB62D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4EF23-DC3C-0B44-A7C7-169B9366D14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9D1F1D-B133-DC4C-9AC6-D4A200F0C6E4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B33502-776F-3B41-92A2-774B211120D2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9A878F-A5E1-BC46-88C1-B03E7BFD39A3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C41807-7E84-5944-A4B0-EABC81BF97CE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0AE067-9375-814E-BA2E-CA4A959C6337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CSF1R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5DFA31-013B-F043-8692-3AC23D5D7BC5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718BBC-C847-AC43-AD62-B59122809214}"/>
              </a:ext>
            </a:extLst>
          </p:cNvPr>
          <p:cNvSpPr/>
          <p:nvPr/>
        </p:nvSpPr>
        <p:spPr>
          <a:xfrm>
            <a:off x="11163186" y="1006207"/>
            <a:ext cx="442185" cy="5332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43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58DB-EC96-D442-9489-9F4FB69F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19 CT reference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605932E4-05E2-994B-878C-ADB6E91E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7" y="2043951"/>
            <a:ext cx="8423197" cy="3689387"/>
          </a:xfrm>
          <a:prstGeom prst="rect">
            <a:avLst/>
          </a:prstGeom>
        </p:spPr>
      </p:pic>
      <p:pic>
        <p:nvPicPr>
          <p:cNvPr id="15" name="Picture 1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816BE5F4-3CBD-A348-B066-3ABBAACD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179" y="2236332"/>
            <a:ext cx="3231557" cy="349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15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92F8-2F50-DC4F-B018-E740761A2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297" y="1431283"/>
            <a:ext cx="12472086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Diagnosis of 13 cell types reference</a:t>
            </a:r>
          </a:p>
        </p:txBody>
      </p:sp>
    </p:spTree>
    <p:extLst>
      <p:ext uri="{BB962C8B-B14F-4D97-AF65-F5344CB8AC3E}">
        <p14:creationId xmlns:p14="http://schemas.microsoft.com/office/powerpoint/2010/main" val="3210783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2981CC7-52E5-2641-B371-F544961C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11" y="644025"/>
            <a:ext cx="6619540" cy="56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47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map&#10;&#10;Description automatically generated">
            <a:extLst>
              <a:ext uri="{FF2B5EF4-FFF2-40B4-BE49-F238E27FC236}">
                <a16:creationId xmlns:a16="http://schemas.microsoft.com/office/drawing/2014/main" id="{7C6A5B6E-C0BE-0E43-911E-B9DC05B5D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94" y="365125"/>
            <a:ext cx="10984506" cy="61277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B353B-1760-9444-B558-E9341001C6FF}"/>
              </a:ext>
            </a:extLst>
          </p:cNvPr>
          <p:cNvSpPr/>
          <p:nvPr/>
        </p:nvSpPr>
        <p:spPr>
          <a:xfrm>
            <a:off x="481913" y="365125"/>
            <a:ext cx="3150973" cy="1809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E0ECC-C2D0-7E4B-B8FB-8493B32B1DBF}"/>
              </a:ext>
            </a:extLst>
          </p:cNvPr>
          <p:cNvSpPr txBox="1"/>
          <p:nvPr/>
        </p:nvSpPr>
        <p:spPr>
          <a:xfrm>
            <a:off x="692111" y="112515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Silico 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A2B642-2631-524C-B75B-20B76D56C158}"/>
              </a:ext>
            </a:extLst>
          </p:cNvPr>
          <p:cNvSpPr/>
          <p:nvPr/>
        </p:nvSpPr>
        <p:spPr>
          <a:xfrm>
            <a:off x="3546389" y="247135"/>
            <a:ext cx="6932141" cy="212536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3E69F-453A-4141-BDD9-7E2A50F18F7D}"/>
              </a:ext>
            </a:extLst>
          </p:cNvPr>
          <p:cNvSpPr/>
          <p:nvPr/>
        </p:nvSpPr>
        <p:spPr>
          <a:xfrm>
            <a:off x="6993924" y="2372497"/>
            <a:ext cx="2141839" cy="2045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4D5920-5CDB-A74A-89EB-E1B984051A7D}"/>
              </a:ext>
            </a:extLst>
          </p:cNvPr>
          <p:cNvSpPr/>
          <p:nvPr/>
        </p:nvSpPr>
        <p:spPr>
          <a:xfrm>
            <a:off x="6993923" y="4418141"/>
            <a:ext cx="4359877" cy="204564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F5B0566-975F-9240-828F-04BCB335BF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496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Response prediction using PBL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39528-3843-E542-A706-D6C79FB2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2" y="1155976"/>
            <a:ext cx="2133600" cy="257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B2997-E3B7-E34D-A9E3-855E187F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2" y="3890697"/>
            <a:ext cx="2781300" cy="285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159991-41A6-E546-81CC-CFEE9135D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869" y="1155976"/>
            <a:ext cx="2133600" cy="259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6B1B98-E126-8B4F-A930-F52898788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411" y="3734076"/>
            <a:ext cx="27813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12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C61C-F330-2D47-9BDA-985F6A4C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79" y="482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WB (previous result)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14FB3B2-C5EC-1241-838C-0430BCBB0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745" y="3015048"/>
            <a:ext cx="3823379" cy="21404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07C2373-E616-4B4D-AE62-62B3889D4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26" y="3075516"/>
            <a:ext cx="3652049" cy="2019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ED91877-004C-194A-8BD4-C2A8E6F9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470" y="2897002"/>
            <a:ext cx="4031209" cy="2258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9CA0-7DEA-9044-88A0-41B32D00FC05}"/>
              </a:ext>
            </a:extLst>
          </p:cNvPr>
          <p:cNvSpPr txBox="1"/>
          <p:nvPr/>
        </p:nvSpPr>
        <p:spPr>
          <a:xfrm>
            <a:off x="2373696" y="448556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04693-1731-424E-95AB-49A153756223}"/>
              </a:ext>
            </a:extLst>
          </p:cNvPr>
          <p:cNvSpPr txBox="1"/>
          <p:nvPr/>
        </p:nvSpPr>
        <p:spPr>
          <a:xfrm>
            <a:off x="5094856" y="4503593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664FE4-20D9-9945-AA55-F6154C7791DB}"/>
              </a:ext>
            </a:extLst>
          </p:cNvPr>
          <p:cNvSpPr txBox="1"/>
          <p:nvPr/>
        </p:nvSpPr>
        <p:spPr>
          <a:xfrm>
            <a:off x="9722933" y="450359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4337066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8774294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451047-993A-5B4C-9CBE-081A7936A6AF}"/>
              </a:ext>
            </a:extLst>
          </p:cNvPr>
          <p:cNvSpPr txBox="1"/>
          <p:nvPr/>
        </p:nvSpPr>
        <p:spPr>
          <a:xfrm>
            <a:off x="4876826" y="1230058"/>
            <a:ext cx="29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CBC/Clin Flow</a:t>
            </a:r>
          </a:p>
        </p:txBody>
      </p:sp>
    </p:spTree>
    <p:extLst>
      <p:ext uri="{BB962C8B-B14F-4D97-AF65-F5344CB8AC3E}">
        <p14:creationId xmlns:p14="http://schemas.microsoft.com/office/powerpoint/2010/main" val="4208872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0">
            <a:extLst>
              <a:ext uri="{FF2B5EF4-FFF2-40B4-BE49-F238E27FC236}">
                <a16:creationId xmlns:a16="http://schemas.microsoft.com/office/drawing/2014/main" id="{A9D329B2-3E6E-674C-B02C-3BDFAAD6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318" y="2886085"/>
            <a:ext cx="3929563" cy="329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B01F40-5E6F-B641-978F-BFC79658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4" y="2967013"/>
            <a:ext cx="3900499" cy="327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F2F8E-EBC1-554E-80F7-B274713E886A}"/>
              </a:ext>
            </a:extLst>
          </p:cNvPr>
          <p:cNvSpPr txBox="1"/>
          <p:nvPr/>
        </p:nvSpPr>
        <p:spPr>
          <a:xfrm>
            <a:off x="1289377" y="2513557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71038-FC7D-2348-81BA-D09F968AA3B8}"/>
              </a:ext>
            </a:extLst>
          </p:cNvPr>
          <p:cNvSpPr txBox="1"/>
          <p:nvPr/>
        </p:nvSpPr>
        <p:spPr>
          <a:xfrm>
            <a:off x="4969701" y="2494673"/>
            <a:ext cx="150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B0E10-163E-0F4B-9097-A28BC77A1B32}"/>
              </a:ext>
            </a:extLst>
          </p:cNvPr>
          <p:cNvSpPr txBox="1"/>
          <p:nvPr/>
        </p:nvSpPr>
        <p:spPr>
          <a:xfrm>
            <a:off x="8959485" y="2513557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EA923-5764-B042-B8E6-C62481D8D32A}"/>
              </a:ext>
            </a:extLst>
          </p:cNvPr>
          <p:cNvSpPr txBox="1"/>
          <p:nvPr/>
        </p:nvSpPr>
        <p:spPr>
          <a:xfrm>
            <a:off x="1215235" y="61872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4734F-86E5-E24F-8338-72366A1BD58C}"/>
              </a:ext>
            </a:extLst>
          </p:cNvPr>
          <p:cNvSpPr txBox="1"/>
          <p:nvPr/>
        </p:nvSpPr>
        <p:spPr>
          <a:xfrm>
            <a:off x="4883603" y="6187257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2772B-D7BB-6E47-8401-69EBFBE9E3E6}"/>
              </a:ext>
            </a:extLst>
          </p:cNvPr>
          <p:cNvSpPr txBox="1"/>
          <p:nvPr/>
        </p:nvSpPr>
        <p:spPr>
          <a:xfrm>
            <a:off x="9320831" y="6187257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60458-7C04-0A42-A99E-AA27ACEE3810}"/>
              </a:ext>
            </a:extLst>
          </p:cNvPr>
          <p:cNvSpPr/>
          <p:nvPr/>
        </p:nvSpPr>
        <p:spPr>
          <a:xfrm>
            <a:off x="1640891" y="6053959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27400-DD77-9A4B-84DC-EA685F660DF2}"/>
              </a:ext>
            </a:extLst>
          </p:cNvPr>
          <p:cNvSpPr/>
          <p:nvPr/>
        </p:nvSpPr>
        <p:spPr>
          <a:xfrm>
            <a:off x="7412138" y="6037976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D1C7F-A007-4B41-8F84-3E1BBD4E8A37}"/>
              </a:ext>
            </a:extLst>
          </p:cNvPr>
          <p:cNvSpPr/>
          <p:nvPr/>
        </p:nvSpPr>
        <p:spPr>
          <a:xfrm>
            <a:off x="3731193" y="3689671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260AA-5961-6345-89AE-EB09823DAAE0}"/>
              </a:ext>
            </a:extLst>
          </p:cNvPr>
          <p:cNvSpPr/>
          <p:nvPr/>
        </p:nvSpPr>
        <p:spPr>
          <a:xfrm>
            <a:off x="3589934" y="3847666"/>
            <a:ext cx="480599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1B535-8F43-4342-8F25-4B033F9F8A99}"/>
              </a:ext>
            </a:extLst>
          </p:cNvPr>
          <p:cNvSpPr/>
          <p:nvPr/>
        </p:nvSpPr>
        <p:spPr>
          <a:xfrm>
            <a:off x="168383" y="3718526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FDF5-BA28-794D-A99A-2FAC51B2A222}"/>
              </a:ext>
            </a:extLst>
          </p:cNvPr>
          <p:cNvSpPr txBox="1"/>
          <p:nvPr/>
        </p:nvSpPr>
        <p:spPr>
          <a:xfrm rot="-5400000">
            <a:off x="-1021630" y="417079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11C7F-42D2-2442-9E12-8E2A71B8E3F1}"/>
              </a:ext>
            </a:extLst>
          </p:cNvPr>
          <p:cNvSpPr/>
          <p:nvPr/>
        </p:nvSpPr>
        <p:spPr>
          <a:xfrm>
            <a:off x="8101967" y="3529574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84A0B-DF35-DD4A-AF65-DED58F8556C6}"/>
              </a:ext>
            </a:extLst>
          </p:cNvPr>
          <p:cNvSpPr txBox="1"/>
          <p:nvPr/>
        </p:nvSpPr>
        <p:spPr>
          <a:xfrm rot="-5400000">
            <a:off x="7868786" y="413592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886C76B-8F15-5648-8DD1-3F5814D3D874}"/>
              </a:ext>
            </a:extLst>
          </p:cNvPr>
          <p:cNvSpPr txBox="1">
            <a:spLocks/>
          </p:cNvSpPr>
          <p:nvPr/>
        </p:nvSpPr>
        <p:spPr>
          <a:xfrm>
            <a:off x="990600" y="-79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cfDNA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5DFE08-AFA4-5745-9885-12CB41D14272}"/>
              </a:ext>
            </a:extLst>
          </p:cNvPr>
          <p:cNvSpPr txBox="1"/>
          <p:nvPr/>
        </p:nvSpPr>
        <p:spPr>
          <a:xfrm>
            <a:off x="4876826" y="1230058"/>
            <a:ext cx="29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CBC/Clin Flow</a:t>
            </a:r>
          </a:p>
        </p:txBody>
      </p:sp>
      <p:pic>
        <p:nvPicPr>
          <p:cNvPr id="22" name="Picture 24">
            <a:extLst>
              <a:ext uri="{FF2B5EF4-FFF2-40B4-BE49-F238E27FC236}">
                <a16:creationId xmlns:a16="http://schemas.microsoft.com/office/drawing/2014/main" id="{881F1ACC-E2ED-6542-A839-B0F9910A8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11" y="2874406"/>
            <a:ext cx="3988864" cy="33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71D65A1-1E7F-ED44-80E1-22AC4EDD394E}"/>
              </a:ext>
            </a:extLst>
          </p:cNvPr>
          <p:cNvSpPr/>
          <p:nvPr/>
        </p:nvSpPr>
        <p:spPr>
          <a:xfrm>
            <a:off x="3536706" y="3661472"/>
            <a:ext cx="349385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77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FF51F-96D3-8144-AA61-2825E07B5DA3}"/>
              </a:ext>
            </a:extLst>
          </p:cNvPr>
          <p:cNvSpPr txBox="1"/>
          <p:nvPr/>
        </p:nvSpPr>
        <p:spPr>
          <a:xfrm>
            <a:off x="1152173" y="5441025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DBF31-A9EC-104A-B91C-D44EAE1AB7DA}"/>
              </a:ext>
            </a:extLst>
          </p:cNvPr>
          <p:cNvSpPr txBox="1"/>
          <p:nvPr/>
        </p:nvSpPr>
        <p:spPr>
          <a:xfrm>
            <a:off x="4337066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405D-FFC4-2C40-A2B4-36FF50C41479}"/>
              </a:ext>
            </a:extLst>
          </p:cNvPr>
          <p:cNvSpPr txBox="1"/>
          <p:nvPr/>
        </p:nvSpPr>
        <p:spPr>
          <a:xfrm>
            <a:off x="8774294" y="5441024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11254E8B-960A-6A45-96C4-5B7EE870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5" y="3016469"/>
            <a:ext cx="3917391" cy="216425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4F7B09B-BB46-B64D-9B63-A284CFC26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23" y="3016469"/>
            <a:ext cx="4072653" cy="2201931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DDC5C572-7B5B-A04F-99BC-B2CC78A2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799" y="2836598"/>
            <a:ext cx="4174713" cy="22913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4B95CE-A29D-8647-899E-B665965789AC}"/>
              </a:ext>
            </a:extLst>
          </p:cNvPr>
          <p:cNvSpPr txBox="1"/>
          <p:nvPr/>
        </p:nvSpPr>
        <p:spPr>
          <a:xfrm>
            <a:off x="2310636" y="456964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86184-38AD-ED4E-92F5-291559F268E7}"/>
              </a:ext>
            </a:extLst>
          </p:cNvPr>
          <p:cNvSpPr txBox="1"/>
          <p:nvPr/>
        </p:nvSpPr>
        <p:spPr>
          <a:xfrm>
            <a:off x="5273531" y="459818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AEAF0B-FF51-C04B-AC75-5C4C408E8D47}"/>
              </a:ext>
            </a:extLst>
          </p:cNvPr>
          <p:cNvSpPr txBox="1"/>
          <p:nvPr/>
        </p:nvSpPr>
        <p:spPr>
          <a:xfrm>
            <a:off x="9722933" y="458767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0.84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9132AA3-375D-2042-99A4-443C529E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79" y="482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WB (previous result)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567A35-E9CD-5449-B7A6-11E39E2A84C2}"/>
              </a:ext>
            </a:extLst>
          </p:cNvPr>
          <p:cNvSpPr txBox="1"/>
          <p:nvPr/>
        </p:nvSpPr>
        <p:spPr>
          <a:xfrm>
            <a:off x="4096266" y="1194347"/>
            <a:ext cx="433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CBC/Clin Flow without Mono</a:t>
            </a:r>
          </a:p>
        </p:txBody>
      </p:sp>
    </p:spTree>
    <p:extLst>
      <p:ext uri="{BB962C8B-B14F-4D97-AF65-F5344CB8AC3E}">
        <p14:creationId xmlns:p14="http://schemas.microsoft.com/office/powerpoint/2010/main" val="2290387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8">
            <a:extLst>
              <a:ext uri="{FF2B5EF4-FFF2-40B4-BE49-F238E27FC236}">
                <a16:creationId xmlns:a16="http://schemas.microsoft.com/office/drawing/2014/main" id="{1C849896-8013-C142-B327-A5890E60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170" y="2794054"/>
            <a:ext cx="4099095" cy="339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522150CE-F594-8042-9DEF-8FED0E9C0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7" y="2842940"/>
            <a:ext cx="4026739" cy="33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72772B-D7BB-6E47-8401-69EBFBE9E3E6}"/>
              </a:ext>
            </a:extLst>
          </p:cNvPr>
          <p:cNvSpPr txBox="1"/>
          <p:nvPr/>
        </p:nvSpPr>
        <p:spPr>
          <a:xfrm>
            <a:off x="9320831" y="6187257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27400-DD77-9A4B-84DC-EA685F660DF2}"/>
              </a:ext>
            </a:extLst>
          </p:cNvPr>
          <p:cNvSpPr/>
          <p:nvPr/>
        </p:nvSpPr>
        <p:spPr>
          <a:xfrm>
            <a:off x="7412138" y="6037976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D1C7F-A007-4B41-8F84-3E1BBD4E8A37}"/>
              </a:ext>
            </a:extLst>
          </p:cNvPr>
          <p:cNvSpPr/>
          <p:nvPr/>
        </p:nvSpPr>
        <p:spPr>
          <a:xfrm>
            <a:off x="3731193" y="3689671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260AA-5961-6345-89AE-EB09823DAAE0}"/>
              </a:ext>
            </a:extLst>
          </p:cNvPr>
          <p:cNvSpPr/>
          <p:nvPr/>
        </p:nvSpPr>
        <p:spPr>
          <a:xfrm>
            <a:off x="3725939" y="3842071"/>
            <a:ext cx="448069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1B535-8F43-4342-8F25-4B033F9F8A99}"/>
              </a:ext>
            </a:extLst>
          </p:cNvPr>
          <p:cNvSpPr/>
          <p:nvPr/>
        </p:nvSpPr>
        <p:spPr>
          <a:xfrm>
            <a:off x="217811" y="3529575"/>
            <a:ext cx="119124" cy="1852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FDF5-BA28-794D-A99A-2FAC51B2A222}"/>
              </a:ext>
            </a:extLst>
          </p:cNvPr>
          <p:cNvSpPr txBox="1"/>
          <p:nvPr/>
        </p:nvSpPr>
        <p:spPr>
          <a:xfrm rot="-5400000">
            <a:off x="-1029389" y="427109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11C7F-42D2-2442-9E12-8E2A71B8E3F1}"/>
              </a:ext>
            </a:extLst>
          </p:cNvPr>
          <p:cNvSpPr/>
          <p:nvPr/>
        </p:nvSpPr>
        <p:spPr>
          <a:xfrm>
            <a:off x="8101967" y="3529574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84A0B-DF35-DD4A-AF65-DED58F8556C6}"/>
              </a:ext>
            </a:extLst>
          </p:cNvPr>
          <p:cNvSpPr txBox="1"/>
          <p:nvPr/>
        </p:nvSpPr>
        <p:spPr>
          <a:xfrm rot="-5400000">
            <a:off x="7868786" y="413592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C5CA12B-A5FC-1744-8B17-8E697BFEB053}"/>
              </a:ext>
            </a:extLst>
          </p:cNvPr>
          <p:cNvSpPr txBox="1">
            <a:spLocks/>
          </p:cNvSpPr>
          <p:nvPr/>
        </p:nvSpPr>
        <p:spPr>
          <a:xfrm>
            <a:off x="990600" y="-79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cfDNA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346E72-8404-E441-86EF-D3A0E91C5DFE}"/>
              </a:ext>
            </a:extLst>
          </p:cNvPr>
          <p:cNvSpPr txBox="1"/>
          <p:nvPr/>
        </p:nvSpPr>
        <p:spPr>
          <a:xfrm>
            <a:off x="1215235" y="6187258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09BDAA-CAB2-7B48-BA20-DC8D9889851E}"/>
              </a:ext>
            </a:extLst>
          </p:cNvPr>
          <p:cNvSpPr txBox="1"/>
          <p:nvPr/>
        </p:nvSpPr>
        <p:spPr>
          <a:xfrm>
            <a:off x="4096266" y="1194347"/>
            <a:ext cx="433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CBC/Clin Flow without Mono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1F4B0-55BA-4B4F-B3BD-6F460B5AE1E8}"/>
              </a:ext>
            </a:extLst>
          </p:cNvPr>
          <p:cNvSpPr txBox="1"/>
          <p:nvPr/>
        </p:nvSpPr>
        <p:spPr>
          <a:xfrm>
            <a:off x="4600975" y="6187257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CBC/Clin Flow</a:t>
            </a:r>
          </a:p>
        </p:txBody>
      </p:sp>
      <p:pic>
        <p:nvPicPr>
          <p:cNvPr id="28" name="Picture 22">
            <a:extLst>
              <a:ext uri="{FF2B5EF4-FFF2-40B4-BE49-F238E27FC236}">
                <a16:creationId xmlns:a16="http://schemas.microsoft.com/office/drawing/2014/main" id="{A4174277-FD24-F94E-A375-DB57AF33F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983" y="2843254"/>
            <a:ext cx="4026737" cy="337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5360458-7C04-0A42-A99E-AA27ACEE3810}"/>
              </a:ext>
            </a:extLst>
          </p:cNvPr>
          <p:cNvSpPr/>
          <p:nvPr/>
        </p:nvSpPr>
        <p:spPr>
          <a:xfrm>
            <a:off x="1702676" y="6053959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8DF26A-8B4A-934E-BF48-AB944A5CD969}"/>
              </a:ext>
            </a:extLst>
          </p:cNvPr>
          <p:cNvSpPr/>
          <p:nvPr/>
        </p:nvSpPr>
        <p:spPr>
          <a:xfrm rot="16200000">
            <a:off x="2649861" y="4588940"/>
            <a:ext cx="2264979" cy="146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937E61-FD75-C343-BF04-72A70DBE4A7E}"/>
              </a:ext>
            </a:extLst>
          </p:cNvPr>
          <p:cNvSpPr txBox="1"/>
          <p:nvPr/>
        </p:nvSpPr>
        <p:spPr>
          <a:xfrm>
            <a:off x="1289377" y="2513557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297B01-5D9D-E24E-8C50-A5F98FEB2F1A}"/>
              </a:ext>
            </a:extLst>
          </p:cNvPr>
          <p:cNvSpPr txBox="1"/>
          <p:nvPr/>
        </p:nvSpPr>
        <p:spPr>
          <a:xfrm>
            <a:off x="4969701" y="2494673"/>
            <a:ext cx="150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cell type Ref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FCF768-E008-5843-8624-D49C76361F08}"/>
              </a:ext>
            </a:extLst>
          </p:cNvPr>
          <p:cNvSpPr txBox="1"/>
          <p:nvPr/>
        </p:nvSpPr>
        <p:spPr>
          <a:xfrm>
            <a:off x="8959485" y="2513557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</p:spTree>
    <p:extLst>
      <p:ext uri="{BB962C8B-B14F-4D97-AF65-F5344CB8AC3E}">
        <p14:creationId xmlns:p14="http://schemas.microsoft.com/office/powerpoint/2010/main" val="4146744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7DC5775-36BA-1842-8B14-47A95CA4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35" y="2939318"/>
            <a:ext cx="4177048" cy="2291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AAA0B-F96A-1042-AE00-65240B1E0F2E}"/>
              </a:ext>
            </a:extLst>
          </p:cNvPr>
          <p:cNvSpPr txBox="1"/>
          <p:nvPr/>
        </p:nvSpPr>
        <p:spPr>
          <a:xfrm>
            <a:off x="1264535" y="2341606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6F8DF-76CA-824C-973A-9A54AF54A5E2}"/>
              </a:ext>
            </a:extLst>
          </p:cNvPr>
          <p:cNvSpPr txBox="1"/>
          <p:nvPr/>
        </p:nvSpPr>
        <p:spPr>
          <a:xfrm>
            <a:off x="4001705" y="2360141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6cell type Ref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BA3ED-E78E-FB48-BB93-5FE766DA5ACF}"/>
              </a:ext>
            </a:extLst>
          </p:cNvPr>
          <p:cNvSpPr txBox="1"/>
          <p:nvPr/>
        </p:nvSpPr>
        <p:spPr>
          <a:xfrm>
            <a:off x="8565466" y="234160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8102E-9BF2-F947-8D6E-278D51AB4BDB}"/>
              </a:ext>
            </a:extLst>
          </p:cNvPr>
          <p:cNvSpPr txBox="1"/>
          <p:nvPr/>
        </p:nvSpPr>
        <p:spPr>
          <a:xfrm rot="-5400000">
            <a:off x="-929691" y="3841559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BCA849-9BF4-DE48-897A-2E27ADC341BD}"/>
              </a:ext>
            </a:extLst>
          </p:cNvPr>
          <p:cNvSpPr txBox="1"/>
          <p:nvPr/>
        </p:nvSpPr>
        <p:spPr>
          <a:xfrm>
            <a:off x="1224715" y="5478095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40E02-363E-D045-A064-F4447B956CC2}"/>
              </a:ext>
            </a:extLst>
          </p:cNvPr>
          <p:cNvSpPr txBox="1"/>
          <p:nvPr/>
        </p:nvSpPr>
        <p:spPr>
          <a:xfrm>
            <a:off x="4620451" y="547809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E559C2-5798-F444-AAD6-461526E22CAF}"/>
              </a:ext>
            </a:extLst>
          </p:cNvPr>
          <p:cNvSpPr txBox="1"/>
          <p:nvPr/>
        </p:nvSpPr>
        <p:spPr>
          <a:xfrm>
            <a:off x="9049431" y="5457074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2AA274D-9895-2948-ADA8-D18CE790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00" y="2844290"/>
            <a:ext cx="4415096" cy="2429136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5DD0AF7D-A364-F645-8821-E0F14515C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494" y="2951342"/>
            <a:ext cx="4147918" cy="229185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C26BCE-FE0E-914F-A644-8E010917D2BF}"/>
              </a:ext>
            </a:extLst>
          </p:cNvPr>
          <p:cNvSpPr/>
          <p:nvPr/>
        </p:nvSpPr>
        <p:spPr>
          <a:xfrm>
            <a:off x="6698385" y="3429000"/>
            <a:ext cx="1068143" cy="119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29103-A89D-8B4A-878C-B71F31B62DE4}"/>
              </a:ext>
            </a:extLst>
          </p:cNvPr>
          <p:cNvSpPr txBox="1"/>
          <p:nvPr/>
        </p:nvSpPr>
        <p:spPr>
          <a:xfrm rot="-5400000">
            <a:off x="7340163" y="364394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E6C40E-2150-AB45-B5AE-3F4981788BE4}"/>
              </a:ext>
            </a:extLst>
          </p:cNvPr>
          <p:cNvSpPr txBox="1"/>
          <p:nvPr/>
        </p:nvSpPr>
        <p:spPr>
          <a:xfrm>
            <a:off x="2373696" y="461168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0.82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B37C4-4411-D941-9236-E0A7ABDA0CF8}"/>
              </a:ext>
            </a:extLst>
          </p:cNvPr>
          <p:cNvSpPr txBox="1"/>
          <p:nvPr/>
        </p:nvSpPr>
        <p:spPr>
          <a:xfrm>
            <a:off x="5483737" y="4629715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451CB2-6B22-C74E-BC81-4E3D19DB55BF}"/>
              </a:ext>
            </a:extLst>
          </p:cNvPr>
          <p:cNvSpPr txBox="1"/>
          <p:nvPr/>
        </p:nvSpPr>
        <p:spPr>
          <a:xfrm>
            <a:off x="9722933" y="4629715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rho = 0.78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50D50-B6AD-1540-9181-844CD4B9A989}"/>
              </a:ext>
            </a:extLst>
          </p:cNvPr>
          <p:cNvSpPr txBox="1"/>
          <p:nvPr/>
        </p:nvSpPr>
        <p:spPr>
          <a:xfrm>
            <a:off x="4096266" y="1194347"/>
            <a:ext cx="359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</a:t>
            </a:r>
            <a:r>
              <a:rPr lang="en-US" b="1" dirty="0" err="1"/>
              <a:t>CyTOF</a:t>
            </a:r>
            <a:r>
              <a:rPr lang="en-US" b="1" dirty="0"/>
              <a:t> without Mono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D9B3001-B857-364B-B8C5-A4941506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79" y="482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WB (previous result)</a:t>
            </a:r>
          </a:p>
        </p:txBody>
      </p:sp>
    </p:spTree>
    <p:extLst>
      <p:ext uri="{BB962C8B-B14F-4D97-AF65-F5344CB8AC3E}">
        <p14:creationId xmlns:p14="http://schemas.microsoft.com/office/powerpoint/2010/main" val="8247277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2">
            <a:extLst>
              <a:ext uri="{FF2B5EF4-FFF2-40B4-BE49-F238E27FC236}">
                <a16:creationId xmlns:a16="http://schemas.microsoft.com/office/drawing/2014/main" id="{1360CF7C-2FB9-1B4B-9E2E-E2B89395B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99" y="2834095"/>
            <a:ext cx="4071097" cy="336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214D22C7-8641-D646-A4A5-5BB24FC2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91" y="2778615"/>
            <a:ext cx="4128294" cy="346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3EA923-5764-B042-B8E6-C62481D8D32A}"/>
              </a:ext>
            </a:extLst>
          </p:cNvPr>
          <p:cNvSpPr txBox="1"/>
          <p:nvPr/>
        </p:nvSpPr>
        <p:spPr>
          <a:xfrm>
            <a:off x="1362381" y="6187258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4734F-86E5-E24F-8338-72366A1BD58C}"/>
              </a:ext>
            </a:extLst>
          </p:cNvPr>
          <p:cNvSpPr txBox="1"/>
          <p:nvPr/>
        </p:nvSpPr>
        <p:spPr>
          <a:xfrm>
            <a:off x="4883603" y="6187257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2772B-D7BB-6E47-8401-69EBFBE9E3E6}"/>
              </a:ext>
            </a:extLst>
          </p:cNvPr>
          <p:cNvSpPr txBox="1"/>
          <p:nvPr/>
        </p:nvSpPr>
        <p:spPr>
          <a:xfrm>
            <a:off x="9320831" y="6187257"/>
            <a:ext cx="12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CBC/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27400-DD77-9A4B-84DC-EA685F660DF2}"/>
              </a:ext>
            </a:extLst>
          </p:cNvPr>
          <p:cNvSpPr/>
          <p:nvPr/>
        </p:nvSpPr>
        <p:spPr>
          <a:xfrm>
            <a:off x="7412138" y="6037976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D1C7F-A007-4B41-8F84-3E1BBD4E8A37}"/>
              </a:ext>
            </a:extLst>
          </p:cNvPr>
          <p:cNvSpPr/>
          <p:nvPr/>
        </p:nvSpPr>
        <p:spPr>
          <a:xfrm>
            <a:off x="3731193" y="3689671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9260AA-5961-6345-89AE-EB09823DAAE0}"/>
              </a:ext>
            </a:extLst>
          </p:cNvPr>
          <p:cNvSpPr/>
          <p:nvPr/>
        </p:nvSpPr>
        <p:spPr>
          <a:xfrm>
            <a:off x="3726933" y="3583326"/>
            <a:ext cx="369333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E1B535-8F43-4342-8F25-4B033F9F8A99}"/>
              </a:ext>
            </a:extLst>
          </p:cNvPr>
          <p:cNvSpPr/>
          <p:nvPr/>
        </p:nvSpPr>
        <p:spPr>
          <a:xfrm>
            <a:off x="214101" y="3429000"/>
            <a:ext cx="109180" cy="1829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4FDF5-BA28-794D-A99A-2FAC51B2A222}"/>
              </a:ext>
            </a:extLst>
          </p:cNvPr>
          <p:cNvSpPr txBox="1"/>
          <p:nvPr/>
        </p:nvSpPr>
        <p:spPr>
          <a:xfrm rot="-5400000">
            <a:off x="-1062534" y="411484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Read Counting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11C7F-42D2-2442-9E12-8E2A71B8E3F1}"/>
              </a:ext>
            </a:extLst>
          </p:cNvPr>
          <p:cNvSpPr/>
          <p:nvPr/>
        </p:nvSpPr>
        <p:spPr>
          <a:xfrm>
            <a:off x="8101967" y="3529574"/>
            <a:ext cx="154898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84A0B-DF35-DD4A-AF65-DED58F8556C6}"/>
              </a:ext>
            </a:extLst>
          </p:cNvPr>
          <p:cNvSpPr txBox="1"/>
          <p:nvPr/>
        </p:nvSpPr>
        <p:spPr>
          <a:xfrm rot="-5400000">
            <a:off x="7868786" y="413592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CSx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0BE6776-15A2-E245-BF64-3AC36BB69042}"/>
              </a:ext>
            </a:extLst>
          </p:cNvPr>
          <p:cNvSpPr txBox="1">
            <a:spLocks/>
          </p:cNvSpPr>
          <p:nvPr/>
        </p:nvSpPr>
        <p:spPr>
          <a:xfrm>
            <a:off x="990600" y="2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cfDNA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8409DD-E3FD-4548-BF80-0115C1DB4E14}"/>
              </a:ext>
            </a:extLst>
          </p:cNvPr>
          <p:cNvSpPr txBox="1"/>
          <p:nvPr/>
        </p:nvSpPr>
        <p:spPr>
          <a:xfrm>
            <a:off x="4096266" y="1194347"/>
            <a:ext cx="365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Ground truth: </a:t>
            </a:r>
            <a:r>
              <a:rPr lang="en-US" b="1" dirty="0" err="1"/>
              <a:t>CyTOF</a:t>
            </a:r>
            <a:r>
              <a:rPr lang="en-US" b="1" dirty="0"/>
              <a:t> without Mono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48697A-7497-0E4D-BC78-A8A48D375C3C}"/>
              </a:ext>
            </a:extLst>
          </p:cNvPr>
          <p:cNvSpPr/>
          <p:nvPr/>
        </p:nvSpPr>
        <p:spPr>
          <a:xfrm>
            <a:off x="3879333" y="3735726"/>
            <a:ext cx="369333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2">
            <a:extLst>
              <a:ext uri="{FF2B5EF4-FFF2-40B4-BE49-F238E27FC236}">
                <a16:creationId xmlns:a16="http://schemas.microsoft.com/office/drawing/2014/main" id="{304A3C05-AA42-E046-859B-088177B49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698" y="2753901"/>
            <a:ext cx="4128294" cy="346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5360458-7C04-0A42-A99E-AA27ACEE3810}"/>
              </a:ext>
            </a:extLst>
          </p:cNvPr>
          <p:cNvSpPr/>
          <p:nvPr/>
        </p:nvSpPr>
        <p:spPr>
          <a:xfrm>
            <a:off x="1702676" y="6053959"/>
            <a:ext cx="4529958" cy="157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379505-461B-B146-9511-2B88F7F77BA0}"/>
              </a:ext>
            </a:extLst>
          </p:cNvPr>
          <p:cNvSpPr/>
          <p:nvPr/>
        </p:nvSpPr>
        <p:spPr>
          <a:xfrm>
            <a:off x="3734615" y="3577095"/>
            <a:ext cx="369333" cy="153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E56249-3EAD-6044-8C92-66B95516729A}"/>
              </a:ext>
            </a:extLst>
          </p:cNvPr>
          <p:cNvSpPr txBox="1"/>
          <p:nvPr/>
        </p:nvSpPr>
        <p:spPr>
          <a:xfrm>
            <a:off x="1289377" y="2513557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cell type Ref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1788D5-4783-0246-B814-2B18944A77D6}"/>
              </a:ext>
            </a:extLst>
          </p:cNvPr>
          <p:cNvSpPr txBox="1"/>
          <p:nvPr/>
        </p:nvSpPr>
        <p:spPr>
          <a:xfrm>
            <a:off x="4969701" y="2494673"/>
            <a:ext cx="150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cell type Ref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4587F-3EC2-E447-B2D5-D9C21BFE5FFF}"/>
              </a:ext>
            </a:extLst>
          </p:cNvPr>
          <p:cNvSpPr txBox="1"/>
          <p:nvPr/>
        </p:nvSpPr>
        <p:spPr>
          <a:xfrm>
            <a:off x="8959485" y="2513557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Candace’s SM</a:t>
            </a:r>
          </a:p>
        </p:txBody>
      </p:sp>
    </p:spTree>
    <p:extLst>
      <p:ext uri="{BB962C8B-B14F-4D97-AF65-F5344CB8AC3E}">
        <p14:creationId xmlns:p14="http://schemas.microsoft.com/office/powerpoint/2010/main" val="40021427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8E2C90-E542-3A40-BE86-F58A45016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1324" y="2302730"/>
            <a:ext cx="4103851" cy="33428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2DA78-8EC1-A843-A6D9-F53309232A1C}"/>
              </a:ext>
            </a:extLst>
          </p:cNvPr>
          <p:cNvSpPr txBox="1"/>
          <p:nvPr/>
        </p:nvSpPr>
        <p:spPr>
          <a:xfrm>
            <a:off x="3200400" y="6308209"/>
            <a:ext cx="489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*both Clin flow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scaled by CBC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2B400-32A9-9D45-B91E-C5E5C2775333}"/>
              </a:ext>
            </a:extLst>
          </p:cNvPr>
          <p:cNvSpPr txBox="1"/>
          <p:nvPr/>
        </p:nvSpPr>
        <p:spPr>
          <a:xfrm>
            <a:off x="1891862" y="178292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113BC-1750-204C-845B-BA7AABF25ABE}"/>
              </a:ext>
            </a:extLst>
          </p:cNvPr>
          <p:cNvSpPr txBox="1"/>
          <p:nvPr/>
        </p:nvSpPr>
        <p:spPr>
          <a:xfrm>
            <a:off x="8266386" y="178721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5E00C6-E860-B34D-AE00-CC215E542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22" y="2353295"/>
            <a:ext cx="3835400" cy="3568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EF61D8-D676-CF4B-965A-BCA87B35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95"/>
            <a:ext cx="10515600" cy="65537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Individual cell type correlation</a:t>
            </a:r>
          </a:p>
        </p:txBody>
      </p:sp>
    </p:spTree>
    <p:extLst>
      <p:ext uri="{BB962C8B-B14F-4D97-AF65-F5344CB8AC3E}">
        <p14:creationId xmlns:p14="http://schemas.microsoft.com/office/powerpoint/2010/main" val="10515111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D883A-33CB-6543-A4C8-3560E0A1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121" y="2108636"/>
            <a:ext cx="38481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F2ADD-8B5A-F04E-BFA1-2863F087C7F2}"/>
              </a:ext>
            </a:extLst>
          </p:cNvPr>
          <p:cNvSpPr txBox="1"/>
          <p:nvPr/>
        </p:nvSpPr>
        <p:spPr>
          <a:xfrm>
            <a:off x="3200400" y="6308209"/>
            <a:ext cx="489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*both Clin flow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CyTOF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scaled by CBC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83B96-813E-8D40-B769-75114C4C25E1}"/>
              </a:ext>
            </a:extLst>
          </p:cNvPr>
          <p:cNvSpPr txBox="1"/>
          <p:nvPr/>
        </p:nvSpPr>
        <p:spPr>
          <a:xfrm>
            <a:off x="1891862" y="178292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E8579-6298-7247-A93D-D0DB58E96411}"/>
              </a:ext>
            </a:extLst>
          </p:cNvPr>
          <p:cNvSpPr txBox="1"/>
          <p:nvPr/>
        </p:nvSpPr>
        <p:spPr>
          <a:xfrm>
            <a:off x="8266386" y="178721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79AC4D-67A9-334F-A610-9B5D9BDA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5" y="2246995"/>
            <a:ext cx="3527925" cy="328260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38836F3-5F69-944B-B33B-F18F2D7B7C63}"/>
              </a:ext>
            </a:extLst>
          </p:cNvPr>
          <p:cNvSpPr txBox="1">
            <a:spLocks/>
          </p:cNvSpPr>
          <p:nvPr/>
        </p:nvSpPr>
        <p:spPr>
          <a:xfrm>
            <a:off x="838200" y="27795"/>
            <a:ext cx="10515600" cy="655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Individual cell type correlation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B87CB1C-A70B-D740-A680-0D93B53A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95"/>
            <a:ext cx="10515600" cy="65537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Individual cell type 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1F017-26F8-754E-9E4B-36D33A98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9" y="1282910"/>
            <a:ext cx="4572000" cy="284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75979-C950-3647-B642-E3E2681FC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9" y="3986042"/>
            <a:ext cx="4559300" cy="28321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C337B19-20B5-4445-8644-7389ED144C5B}"/>
              </a:ext>
            </a:extLst>
          </p:cNvPr>
          <p:cNvSpPr/>
          <p:nvPr/>
        </p:nvSpPr>
        <p:spPr>
          <a:xfrm>
            <a:off x="3941805" y="1690688"/>
            <a:ext cx="1285103" cy="3705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35A67E-71DC-084E-A8DF-F6B1F9F70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209" y="1270210"/>
            <a:ext cx="4572000" cy="285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C6DF7C-91ED-D54B-8681-5192E1E1A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5699" y="3979692"/>
            <a:ext cx="4572000" cy="2844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952348-65D2-7647-B6D3-D2673D547FBA}"/>
              </a:ext>
            </a:extLst>
          </p:cNvPr>
          <p:cNvSpPr/>
          <p:nvPr/>
        </p:nvSpPr>
        <p:spPr>
          <a:xfrm>
            <a:off x="6999755" y="1690688"/>
            <a:ext cx="1184534" cy="3523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C4867-BFEB-6043-A16C-9CECB0DED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038" y="1241851"/>
            <a:ext cx="4572000" cy="285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E333F-CD3F-134B-B3CB-9C45D0707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7436" y="3979063"/>
            <a:ext cx="4356452" cy="27106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6CE0F7-776B-7F48-98B9-509EB2A15085}"/>
              </a:ext>
            </a:extLst>
          </p:cNvPr>
          <p:cNvSpPr txBox="1"/>
          <p:nvPr/>
        </p:nvSpPr>
        <p:spPr>
          <a:xfrm rot="-5400000">
            <a:off x="-1390829" y="346718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with CBC/Clin Flow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57EE22-9218-6442-ACAB-EE105CB5763A}"/>
              </a:ext>
            </a:extLst>
          </p:cNvPr>
          <p:cNvSpPr/>
          <p:nvPr/>
        </p:nvSpPr>
        <p:spPr>
          <a:xfrm>
            <a:off x="1013254" y="3889207"/>
            <a:ext cx="9292281" cy="415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329E97-C8C2-7C4B-8F68-A62F817B1D98}"/>
              </a:ext>
            </a:extLst>
          </p:cNvPr>
          <p:cNvSpPr/>
          <p:nvPr/>
        </p:nvSpPr>
        <p:spPr>
          <a:xfrm>
            <a:off x="1013253" y="1272712"/>
            <a:ext cx="9292281" cy="361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23C201-0E8C-F341-BA07-F1D4227D2CAD}"/>
              </a:ext>
            </a:extLst>
          </p:cNvPr>
          <p:cNvSpPr txBox="1"/>
          <p:nvPr/>
        </p:nvSpPr>
        <p:spPr>
          <a:xfrm>
            <a:off x="1673740" y="125116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AF393F-F783-EC4B-90E8-2C0CB6D3DDB0}"/>
              </a:ext>
            </a:extLst>
          </p:cNvPr>
          <p:cNvSpPr txBox="1"/>
          <p:nvPr/>
        </p:nvSpPr>
        <p:spPr>
          <a:xfrm>
            <a:off x="5206151" y="126552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8BCD02-1B3D-0041-80A5-599A76815D29}"/>
              </a:ext>
            </a:extLst>
          </p:cNvPr>
          <p:cNvSpPr txBox="1"/>
          <p:nvPr/>
        </p:nvSpPr>
        <p:spPr>
          <a:xfrm>
            <a:off x="8480715" y="1265527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Candace’s 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71FC1-A1D8-1F42-9460-005FB7529DC5}"/>
              </a:ext>
            </a:extLst>
          </p:cNvPr>
          <p:cNvSpPr txBox="1"/>
          <p:nvPr/>
        </p:nvSpPr>
        <p:spPr>
          <a:xfrm>
            <a:off x="3024365" y="807776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 and B cell correlations are similar in WB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5610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/>
              <a:t>13CT ref </a:t>
            </a:r>
            <a:r>
              <a:rPr lang="en-US" sz="2400" dirty="0" err="1"/>
              <a:t>cfDNA</a:t>
            </a:r>
            <a:r>
              <a:rPr lang="en-US" sz="2400" dirty="0"/>
              <a:t> vs WB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553BFF0-22CD-4B6E-90DD-683FB4C3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82" y="1733619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DAB9641-1469-42D7-A1E0-6F04ACEB1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264" y="1759302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47EBBA29-609B-4FF3-BDBC-6EC1C7F42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38" y="1759302"/>
            <a:ext cx="258793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D1C1F685-7C27-453E-A2A1-626B00C5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38" y="4228182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7AFF13C2-12B4-46D1-8693-9E78F7351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60" y="4228182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7842D444-FF24-410F-8CD6-C68D8D294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85" y="4228182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F1EC65AF-7132-4015-9E81-559FB02A4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250"/>
            <a:ext cx="446494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30620-60FC-DE46-BDFC-04D789749EF6}"/>
              </a:ext>
            </a:extLst>
          </p:cNvPr>
          <p:cNvSpPr txBox="1"/>
          <p:nvPr/>
        </p:nvSpPr>
        <p:spPr>
          <a:xfrm>
            <a:off x="1432099" y="926799"/>
            <a:ext cx="998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read counting proportion of almost all cell types (except Neu) are smaller than WB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12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1C74B06-0D25-E841-A0AB-834D8459AC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496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Response prediction using TIL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1BCEED-5C1B-2144-A8AA-681073072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376" y="1181618"/>
            <a:ext cx="2222500" cy="25781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F6646D-7721-FA40-AA73-07E2BE1BD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3991677"/>
            <a:ext cx="2781300" cy="285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442626-1FE6-D84E-8B0A-617D9F14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393" y="1106281"/>
            <a:ext cx="2222500" cy="2578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27051B-A2D8-2A43-8568-60C192608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020" y="3841003"/>
            <a:ext cx="2781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021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/>
              <a:t>6CT ref </a:t>
            </a:r>
            <a:r>
              <a:rPr lang="en-US" sz="2400" dirty="0" err="1"/>
              <a:t>cfDNA</a:t>
            </a:r>
            <a:r>
              <a:rPr lang="en-US" sz="2400" dirty="0"/>
              <a:t> vs WB</a:t>
            </a:r>
          </a:p>
        </p:txBody>
      </p:sp>
      <p:pic>
        <p:nvPicPr>
          <p:cNvPr id="13328" name="Picture 16">
            <a:extLst>
              <a:ext uri="{FF2B5EF4-FFF2-40B4-BE49-F238E27FC236}">
                <a16:creationId xmlns:a16="http://schemas.microsoft.com/office/drawing/2014/main" id="{08EF94B3-7AC5-460D-8E87-11FFE2E46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10" y="4216855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621C3FE7-41BF-488B-A120-52838D42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440" y="4228182"/>
            <a:ext cx="2537808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>
            <a:extLst>
              <a:ext uri="{FF2B5EF4-FFF2-40B4-BE49-F238E27FC236}">
                <a16:creationId xmlns:a16="http://schemas.microsoft.com/office/drawing/2014/main" id="{6D137794-80D4-47DC-957A-2745BA871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10" y="1751579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>
            <a:extLst>
              <a:ext uri="{FF2B5EF4-FFF2-40B4-BE49-F238E27FC236}">
                <a16:creationId xmlns:a16="http://schemas.microsoft.com/office/drawing/2014/main" id="{3EE4A2AE-BDD9-4FCC-BA50-E6954749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468" y="1759302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>
            <a:extLst>
              <a:ext uri="{FF2B5EF4-FFF2-40B4-BE49-F238E27FC236}">
                <a16:creationId xmlns:a16="http://schemas.microsoft.com/office/drawing/2014/main" id="{54CBDB1D-557B-40C6-BD64-5F0E61BF1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89" y="1730727"/>
            <a:ext cx="2556607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>
            <a:extLst>
              <a:ext uri="{FF2B5EF4-FFF2-40B4-BE49-F238E27FC236}">
                <a16:creationId xmlns:a16="http://schemas.microsoft.com/office/drawing/2014/main" id="{24DE1920-B685-4E36-BF54-90F02BAD3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89" y="4228182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>
            <a:extLst>
              <a:ext uri="{FF2B5EF4-FFF2-40B4-BE49-F238E27FC236}">
                <a16:creationId xmlns:a16="http://schemas.microsoft.com/office/drawing/2014/main" id="{768B58D1-7367-4D66-9F34-761D6584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9" y="1533525"/>
            <a:ext cx="4477122" cy="525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A62449-AE22-3B41-B289-881905F55F77}"/>
              </a:ext>
            </a:extLst>
          </p:cNvPr>
          <p:cNvSpPr txBox="1"/>
          <p:nvPr/>
        </p:nvSpPr>
        <p:spPr>
          <a:xfrm>
            <a:off x="1432099" y="926799"/>
            <a:ext cx="998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read counting proportion of almost all cell types (except Neu) are smaller than WB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069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BB2A-59F0-4AC7-86D6-BF30612F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60938"/>
            <a:ext cx="10515600" cy="442743"/>
          </a:xfrm>
        </p:spPr>
        <p:txBody>
          <a:bodyPr>
            <a:normAutofit/>
          </a:bodyPr>
          <a:lstStyle/>
          <a:p>
            <a:r>
              <a:rPr lang="en-US" sz="2400" dirty="0" err="1"/>
              <a:t>CSx</a:t>
            </a:r>
            <a:r>
              <a:rPr lang="en-US" sz="2400" dirty="0"/>
              <a:t> (with Candace’s SM) </a:t>
            </a:r>
            <a:r>
              <a:rPr lang="en-US" sz="2400" dirty="0" err="1"/>
              <a:t>cfDNA</a:t>
            </a:r>
            <a:r>
              <a:rPr lang="en-US" sz="2400" dirty="0"/>
              <a:t> vs WB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01648F8-C050-4E99-8276-1E4D3D2A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14" y="15525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8C905D8-F654-4462-9DBC-80779824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237" y="155257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4B9E5413-25DA-4700-81C0-18F22534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991" y="4021455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E2FD45BA-0872-46FC-B9E7-7E6EC72B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38" y="1552575"/>
            <a:ext cx="248767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362DB4CD-59EF-4089-A2BE-2DA36038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237" y="4021455"/>
            <a:ext cx="2450081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6866E80E-2967-4803-A56F-2E6C536D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105" y="4021455"/>
            <a:ext cx="252527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>
            <a:extLst>
              <a:ext uri="{FF2B5EF4-FFF2-40B4-BE49-F238E27FC236}">
                <a16:creationId xmlns:a16="http://schemas.microsoft.com/office/drawing/2014/main" id="{062329CF-5906-454E-9762-EB8B86C0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" y="1552575"/>
            <a:ext cx="4430066" cy="519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62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41BD-6632-AD48-B890-0A54F947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29" y="240075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Blueprint samples genomic features</a:t>
            </a:r>
          </a:p>
        </p:txBody>
      </p:sp>
    </p:spTree>
    <p:extLst>
      <p:ext uri="{BB962C8B-B14F-4D97-AF65-F5344CB8AC3E}">
        <p14:creationId xmlns:p14="http://schemas.microsoft.com/office/powerpoint/2010/main" val="2198185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551E-15F3-7A4D-81A3-A780130D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84C97-86E1-9040-8EEE-5DDD9583C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2903311"/>
            <a:ext cx="6063343" cy="249600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Here, we examine the Blueprint data for the markers’ methylation status.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slide 3 to 27 the promoter regions of almost all the markers are shown for 13 cell type reference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slide 28 the regions overlapping with the markers are reported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DC36FD6-1316-5749-9B22-1B5D6215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82" y="1690688"/>
            <a:ext cx="5123532" cy="4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06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9B42AF-D3B0-9E44-B83B-692A3EA39FE9}"/>
              </a:ext>
            </a:extLst>
          </p:cNvPr>
          <p:cNvSpPr txBox="1">
            <a:spLocks/>
          </p:cNvSpPr>
          <p:nvPr/>
        </p:nvSpPr>
        <p:spPr>
          <a:xfrm>
            <a:off x="932793" y="12737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Mono, M0, M1, M2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6E471A7-E066-3A4C-9CE4-FD0703029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15" y="2750227"/>
            <a:ext cx="3383497" cy="327858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053C1F-B67B-AB40-981F-4FE7EEC7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234" y="4031759"/>
            <a:ext cx="3586883" cy="7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175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3C5EBC7-C2ED-F34C-98FA-35E6335F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631" y="1825625"/>
            <a:ext cx="9988738" cy="4351338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0BB19DB-CFBB-CE4C-9C7B-F8473A128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8656DA-0D72-874F-B000-5C6DF6EB8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80B8B7-3247-6348-A94B-CAC85893A52C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0780CE-697C-5344-9FCD-B0103BCFCE94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A91FF-E7A2-FC4D-AC16-C29D008AA3F3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2A444C-B58C-6346-94A3-A2BF2C672D82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40FBD-02B3-2048-9434-26AB2FF97424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772222-0533-674C-B9C4-D33099C2ED8C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DFA1B7-15E6-384F-94C8-2B0820E3BFEE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EC4EAE-A675-7749-8628-FF7FEF35CDEF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E4E0C3-6D9C-2D42-A67B-5CF21CA606E4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532D5F-4793-7A4E-983F-F1F95DDB6B4E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21161-220F-DA42-B76E-17BD4F46743C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9A8819-3F74-234C-A894-A28552829C6A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E03516-CC46-454C-AC32-90BAAE91FA21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1E7E95-C35C-294D-9AA8-7D9A5FD57676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AA8B0E-7CBC-574D-8A21-BCA4DE70E526}"/>
              </a:ext>
            </a:extLst>
          </p:cNvPr>
          <p:cNvCxnSpPr>
            <a:cxnSpLocks/>
          </p:cNvCxnSpPr>
          <p:nvPr/>
        </p:nvCxnSpPr>
        <p:spPr>
          <a:xfrm flipH="1">
            <a:off x="749767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5ECA20-2BD4-9B4A-8BCB-C10374FEA2DB}"/>
              </a:ext>
            </a:extLst>
          </p:cNvPr>
          <p:cNvCxnSpPr>
            <a:cxnSpLocks/>
          </p:cNvCxnSpPr>
          <p:nvPr/>
        </p:nvCxnSpPr>
        <p:spPr>
          <a:xfrm flipH="1">
            <a:off x="818610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FE083DC-B0C5-0745-A0FF-5B42E483E11F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24EAC4-E472-BB4C-B154-04ECE1009FD8}"/>
              </a:ext>
            </a:extLst>
          </p:cNvPr>
          <p:cNvCxnSpPr>
            <a:cxnSpLocks/>
          </p:cNvCxnSpPr>
          <p:nvPr/>
        </p:nvCxnSpPr>
        <p:spPr>
          <a:xfrm flipH="1">
            <a:off x="956295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8C609E-7A23-D244-B11D-1014DC9F9105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2CDC25-EFE3-CB46-9452-82931756686D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756249-2D97-2F4F-8FBE-C5038BFB0463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67CF64-C34B-F64A-B5F8-631187A3DCF0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1909C-06C5-9143-B42B-67A04FE70A9B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792218-5974-F54A-B7A9-AD22A500BD61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C4BD50-2AAE-DB4B-A203-81D63C410EC2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665DFA-26E4-D342-B508-9B1F5CF3CFE9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CD14 promoter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32E3A8-5115-5045-BC5D-23F920038ACD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258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B1E4ACD-1F51-0E4B-AB88-1334E65AF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586" y="1825625"/>
            <a:ext cx="9921765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6B069-932F-0949-BF18-BB456FBE390F}"/>
              </a:ext>
            </a:extLst>
          </p:cNvPr>
          <p:cNvSpPr txBox="1"/>
          <p:nvPr/>
        </p:nvSpPr>
        <p:spPr>
          <a:xfrm>
            <a:off x="0" y="36518"/>
            <a:ext cx="3478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CD42b (GP1BA) promoter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D7FA6250-4073-A147-8DFF-3BCC1119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B48C74-6EBE-494E-83EB-A8F499D0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8B701B-28F5-E641-935B-E6FF97AA4E9D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CF1AFFB-4502-3147-A563-AC4A770C248D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E82396-454D-714A-8A87-486A29B306D8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9D7A56-8801-B84E-A212-7D7D4B209CB7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EB13B5-8779-AF4F-B7BB-3940EF76757A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E4E58C-9B45-E84F-BF98-64151A7E07A0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B73619-DEE8-704B-87B7-0AE18C11A9F3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0A9860-CEBF-004C-AA50-20664DDC6857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D798004-AB17-8647-B753-A8DC393D638C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3C2B54-9D50-3E4F-854E-2020052D8D26}"/>
              </a:ext>
            </a:extLst>
          </p:cNvPr>
          <p:cNvCxnSpPr>
            <a:cxnSpLocks/>
          </p:cNvCxnSpPr>
          <p:nvPr/>
        </p:nvCxnSpPr>
        <p:spPr>
          <a:xfrm flipH="1">
            <a:off x="200914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4BB8092-C138-9147-BD57-42732EC6EBAE}"/>
              </a:ext>
            </a:extLst>
          </p:cNvPr>
          <p:cNvCxnSpPr>
            <a:cxnSpLocks/>
          </p:cNvCxnSpPr>
          <p:nvPr/>
        </p:nvCxnSpPr>
        <p:spPr>
          <a:xfrm flipH="1">
            <a:off x="545341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A076F06-275E-9F4E-A9A2-410C3D695C62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D5A058-3B49-D84D-832F-B198C540D3E0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D4BB86-E958-BA47-A228-A1961B22FA7D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5986C69-9DA3-6845-9241-DFB3B2DBF549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8BBBB6E-62F8-4B4A-B3AA-9941907099D4}"/>
              </a:ext>
            </a:extLst>
          </p:cNvPr>
          <p:cNvCxnSpPr>
            <a:cxnSpLocks/>
          </p:cNvCxnSpPr>
          <p:nvPr/>
        </p:nvCxnSpPr>
        <p:spPr>
          <a:xfrm flipH="1">
            <a:off x="818610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BAEA68-8D2B-D846-ACF8-F43C9424870E}"/>
              </a:ext>
            </a:extLst>
          </p:cNvPr>
          <p:cNvCxnSpPr>
            <a:cxnSpLocks/>
          </p:cNvCxnSpPr>
          <p:nvPr/>
        </p:nvCxnSpPr>
        <p:spPr>
          <a:xfrm flipH="1">
            <a:off x="889554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78E5B5-A47E-AC43-987F-468C09145AC7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B86DE05-C1CB-134E-AC1A-AACBCE7656CA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536071-1D17-0248-AA1A-BD1C02AE3D78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B9DF46E-11D4-6E44-88B7-82839C3D91D9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0AB41F-7C4B-A441-9518-25FB2CA1944B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5D0D93-8E2A-0B4D-BFD3-B985DF1C316F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2FE1AE6-AF04-B04D-8E37-40E2FE435D89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1EB77D-813A-AA44-9588-B65B1EFBBAE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95BDB4B-8754-724B-965F-F5AF6F111304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0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quare&#10;&#10;Description automatically generated">
            <a:extLst>
              <a:ext uri="{FF2B5EF4-FFF2-40B4-BE49-F238E27FC236}">
                <a16:creationId xmlns:a16="http://schemas.microsoft.com/office/drawing/2014/main" id="{9E955788-B8E6-1949-AFE2-CA4572941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48" y="1878175"/>
            <a:ext cx="9900745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4F132F-EEA7-BC47-A932-F5765AB97117}"/>
              </a:ext>
            </a:extLst>
          </p:cNvPr>
          <p:cNvSpPr txBox="1"/>
          <p:nvPr/>
        </p:nvSpPr>
        <p:spPr>
          <a:xfrm>
            <a:off x="0" y="36518"/>
            <a:ext cx="3321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CD64 (FCGR1A) promoter</a:t>
            </a: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526C734D-2B62-9247-A717-E1130C65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2BC518-9171-B34D-A282-1C4FD98CE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5D27B15-EF3A-814E-8085-7E5F2506A7FE}"/>
              </a:ext>
            </a:extLst>
          </p:cNvPr>
          <p:cNvCxnSpPr>
            <a:cxnSpLocks/>
          </p:cNvCxnSpPr>
          <p:nvPr/>
        </p:nvCxnSpPr>
        <p:spPr>
          <a:xfrm flipH="1">
            <a:off x="474397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93467BF-CE07-1843-A5DF-7F19F0AB5128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1E9564-1BC8-6140-AE31-0B536EFEE8F5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454B33-6812-FB48-974B-2D196118D627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1296C9-EE5A-A048-A4C2-AE950D1A38E6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F37CE3-DC35-7549-8311-2745FE9095C4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C4EC3C-2163-954C-9880-5D8ED0E3D54E}"/>
              </a:ext>
            </a:extLst>
          </p:cNvPr>
          <p:cNvCxnSpPr>
            <a:cxnSpLocks/>
          </p:cNvCxnSpPr>
          <p:nvPr/>
        </p:nvCxnSpPr>
        <p:spPr>
          <a:xfrm flipH="1">
            <a:off x="406107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38A2C-B012-074E-AEBD-A215F3801B82}"/>
              </a:ext>
            </a:extLst>
          </p:cNvPr>
          <p:cNvCxnSpPr>
            <a:cxnSpLocks/>
          </p:cNvCxnSpPr>
          <p:nvPr/>
        </p:nvCxnSpPr>
        <p:spPr>
          <a:xfrm flipH="1">
            <a:off x="336738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DDF186-4A00-1C48-824C-1A640B0A80B1}"/>
              </a:ext>
            </a:extLst>
          </p:cNvPr>
          <p:cNvCxnSpPr>
            <a:cxnSpLocks/>
          </p:cNvCxnSpPr>
          <p:nvPr/>
        </p:nvCxnSpPr>
        <p:spPr>
          <a:xfrm flipH="1">
            <a:off x="267468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30C6EEE-F5C7-5642-A25A-4F704738E5FE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6F574E-FF11-A544-8A8D-F9CF46A3F602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166143F-8AC0-8847-9782-3B6FB69E85AE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3EEBC98-D8CA-704B-88C3-AC99B9E626C3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5EFD29-6837-E04E-94A3-9AFAB555576B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B8A311D-2791-7342-B458-2FB9B4CE461B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DB98B0-4373-1D49-8A6F-FA08B8EDEFF0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F61654-1B01-E245-8F93-4415C11DA95C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1AB39F-F50C-614A-B2FF-F2DBF645FFC0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7968DD3-C9D2-F741-BB80-156C4F0DDB51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BFD4CB-8538-6643-8E60-6C8528786404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FA1DDC-BE09-B441-A94C-2DBD1F65B427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623331-2C30-4E4D-A96E-190258A4FEDB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ED69891-A57C-514C-AAD2-8903AD91FF20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6D90EB-FDB0-8449-A353-9242B6224E8E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99DA352-F1F1-0640-9423-923C042660AB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0D0C9B-31EC-E445-979F-5C4D23BF4815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150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quare&#10;&#10;Description automatically generated">
            <a:extLst>
              <a:ext uri="{FF2B5EF4-FFF2-40B4-BE49-F238E27FC236}">
                <a16:creationId xmlns:a16="http://schemas.microsoft.com/office/drawing/2014/main" id="{DA265F3B-94ED-464C-863E-4DC8B2956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178" y="1825625"/>
            <a:ext cx="993227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AFB9A-4E4B-BF4C-9A20-5F8073D5F4B2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CD45 (PTPRC) promoter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D50769E-99D6-4041-ABF4-FD270A03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60D6FD-97BD-E646-9A1F-FBB5035B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B73489-88EE-564B-BA69-2AB5EC7014B2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BDA722-9E8B-E646-97EE-1DE74355EBA1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9FF42-6AAC-574E-A6C3-DD2661151A40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27846-62CE-654C-A022-5F287F809D01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CD923B-8752-A84E-8E43-7F440FDEFA06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B8A8C-CC29-AD4F-AC18-A6D940BC0F3A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EFE6A1-5C12-8E40-B71E-985CA54686E1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84B241-E1BD-764C-9EC4-02F67BAD35F4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B4B021-BD19-554C-968B-B7D3452FE92A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FADC1A-E685-5A44-A318-0A45B7CDA5A1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DEBC20-8B81-1546-BD1A-6B60FBFBFE14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BFAE2F-1685-9546-B95E-AB6866AAE22A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5EC17F-8C1E-4D49-8B36-7C915422814A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DE728A-426C-1347-9AA7-F6C21932A5F4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B07231-3FDB-5E49-96C2-E338A716665A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4572BB-9D27-B44F-A100-F6FA52ED398C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47791C-8EA3-C14E-B627-F2F538490721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45D23D-7806-FF4E-9C1C-CBA977129124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61897C-683E-F34F-BB9D-0C61211471A4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F29963-D97D-5142-B629-FC7E3FB3E0A5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A50899-4D16-6D41-AD38-C298974CB098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3DC99A-B77D-1545-9135-38C8E38B20D7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4729BE-4951-9641-9B20-EC00C440E9B6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538EBB-9A74-9746-88C4-124DEB251EE8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6C3717-A8E6-814F-8590-9DFD6F82C4F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BC7F55-B0D2-B640-B515-BC0C101095F2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501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1B85A02-AFC1-224A-A67F-38FD8B94D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395" y="1899767"/>
            <a:ext cx="1010782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D1D72-D39A-2B4C-876A-B38992FA2145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CD206 (MRC1) promoter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A7E76C-1DAF-EA46-B7FF-49711ED4C20A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E7F428-396E-944F-B0D9-E2C234367FBC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8EDD3-89EB-4A47-A79B-B840A6AE9F13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3B361-8B39-CC44-8674-9870605D26B1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8BF32B-E56D-184D-A647-33F6463A53B1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2A2CF-0196-3E46-8DA7-8AED4664C861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A88E82-9E66-AF4B-A3CC-ED2F21262FA2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47AB8-6DB4-5E40-8F89-740F7F5D1733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73E51E-E70C-6E47-8FC8-0D075F4260DC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7A47D7-565C-094F-BC8A-ADF265D03528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E7DB52-3765-3149-B81F-42D2E0BC239E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F6A761-816B-6B46-9831-103E3CAD2C9D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539F53-90CF-3B4A-9A27-9DA207B3A468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57BA4-B225-114B-85EF-7016B17F72E1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4CDCCA-720F-1B41-8612-5508899DCA5F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C2526-2A2F-8843-A412-38BF7AFE64F9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2E2B58-642F-4D44-BA25-ADA72E5D4BBF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F09F5D-E783-F249-B110-81F388EF26DD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F86BA1-F8BB-EE48-A0CB-5E1711193B9D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3800D4-955B-4E44-8688-543BC095F8A9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174B80-F2C4-E043-ADFE-B9986F86F667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DE52C3-6FBF-AD4D-8F0D-E4462329ADB1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92B5C8-AD53-3B4D-AF06-10BD607942DC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321C45-814E-2348-8CD4-8221412F8A10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75C79-E92F-C649-A4B6-D049F15FD747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5AAFF0-FADD-4545-B395-3E52A5858054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4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94AA8-47B0-BC41-AC2A-285FF7F334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4965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Response prediction using Mel tumor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788C1-8CCD-DB49-BF8B-7DD5C167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096341"/>
            <a:ext cx="2133600" cy="257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CA746-F1A3-E34A-877E-6FF49AF3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4" y="3950804"/>
            <a:ext cx="2781300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A5B1D-EBDE-3948-A68D-28E41DC20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66" y="1161181"/>
            <a:ext cx="2209800" cy="2578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AB9F2F-AFA8-4C44-9677-5BC8A1136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463" y="3987524"/>
            <a:ext cx="2781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887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78AA-598A-D04F-91D8-CB91E60C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65" y="6699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 and NK cell</a:t>
            </a:r>
          </a:p>
        </p:txBody>
      </p:sp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C60CEBA-F9DF-1A47-BC7D-5915E87C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402173"/>
            <a:ext cx="5152696" cy="38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1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273F139B-FCF2-9647-9CAD-B5DF7900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627" y="1857155"/>
            <a:ext cx="10005848" cy="4351338"/>
          </a:xfrm>
        </p:spPr>
      </p:pic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5FF6B11-37E4-CC4E-B5AB-3EFCE835A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BB3AB-0556-D84B-A021-4E4B2164C107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CD3D promoter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CD62A-3EE3-9243-A5A5-25E6554A8900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A19AC5-144A-AE4D-AB51-B74833D49EA3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58918-889C-734B-B813-DC8BBD2E4A4B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0F653-5FE0-AC4F-8EC3-C93C8FB7563A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26D7F-2A5D-3449-A8FD-CC94871C7DBA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E175A-BBF1-EC44-86F2-7565049D1F02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67684-CCFF-0548-A799-6B4222720604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4AE249-1A85-5B48-868D-F40C52EE19C9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1A1D0A-6C4C-AC4A-8F95-DA10B219860C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EDE3ED-76C0-CB48-970E-3ACD82620ACA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62DFDF-5278-AE4E-8D0D-2F593ACF1D0C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A6EC96-D349-2341-93CA-6F22F5DAB9FD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EEB7E1-15C2-FA4C-9D90-1D09CD16521B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430C7A-89D6-474E-B63E-A9685EE1E6FE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757523-B64B-054E-8246-C7FA7E8839E1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660A35-A851-EC47-AFB5-D06CE98FB628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64BB5A-67F1-F341-98DD-297CAA912DC1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676B4C-B347-4D48-AE6A-49DB334C6122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39D140-DD7E-C842-8C66-A78FDCC82A3E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C73172-A523-0846-BC27-0562E16F643E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22D2E-ABED-554A-85F7-A78EAE7DE91A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A06CF-A2F8-8743-81E7-0C9FCA36E385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D3F13B-EBAF-DF41-B7CB-686182F3E193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CB8BE-CE03-7749-A25A-C6F0E42C619C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39B4CB-F407-184F-A60C-D6DCA0E164B0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D26E11-19B2-6744-9946-B890D2EEB23F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94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9B16C9-187C-4E42-A006-D8756887F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179" y="1825625"/>
            <a:ext cx="989023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10FD15-900B-CE49-A032-D532D3C288B8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CD3E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FBA298B-A183-8F42-8DAD-D52D8D03C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3BFAB7-A975-FC44-B731-009BABEFC5E8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6007D3-F9E5-0F4B-A8E7-F409B234DA7A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A208D-11F0-1C42-9ADC-FC0DF43E6C89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E7DBFE-5135-4846-AF93-A376C84C1E96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69BFA-37B4-0940-914F-95DD39D6C85C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655F0-F8DC-CD41-A750-A080E59F1F92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991826-D7FD-DD42-9F88-ED67DD781B2E}"/>
              </a:ext>
            </a:extLst>
          </p:cNvPr>
          <p:cNvCxnSpPr>
            <a:cxnSpLocks/>
          </p:cNvCxnSpPr>
          <p:nvPr/>
        </p:nvCxnSpPr>
        <p:spPr>
          <a:xfrm flipH="1">
            <a:off x="407158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B782C3-B1E3-384A-9127-6B31BDD57042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FB567C-D3C6-7E49-B8A8-2F14A311E1A2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E53A74-F1DE-2042-87F8-67082D276591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F382FA-3EA9-C149-8D8F-EAF0030B76ED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C8D066F-53AC-054B-A09F-C38EC3649575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74E8FC-50B9-7B43-BE4C-99A5973B63BE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54CBA1-8960-444A-B178-21EDFE2841DB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B321C8-D9E9-B44F-83A0-FACBB88164DA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323776-FD57-C44D-A577-61CB51A29100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D92DDF-FA01-814B-880B-B89872F57234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EE144E-FC31-9247-A70E-1C681955E5D6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F967D9-C542-024C-9928-F2A39E7B8234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EA4B7-995E-174D-A05F-018FD491E9D7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F027D-8152-8847-8DEA-CE8636C5B815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9078CD-48C3-3442-8124-A33B602B2A93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A5429-758A-AF45-AF1C-AF9C49016BAD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F67CED-142C-E143-96AA-070B1B09C290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B1C5D-C47E-8440-9A8C-FD787BB6A618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474FF4-FBD9-B746-B6C9-1CF85780A10C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148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BF236BD-C850-054F-8337-CC3270866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179" y="1825625"/>
            <a:ext cx="991125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442C1-6DB7-494B-88A7-9E0E8E33FADB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CD3G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16B6592-2D6C-2940-AD1D-665E61CD5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3DB838-4E29-4849-803E-028691BC53E8}"/>
              </a:ext>
            </a:extLst>
          </p:cNvPr>
          <p:cNvCxnSpPr>
            <a:cxnSpLocks/>
          </p:cNvCxnSpPr>
          <p:nvPr/>
        </p:nvCxnSpPr>
        <p:spPr>
          <a:xfrm flipH="1">
            <a:off x="474397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50E75D-CD35-8D4A-B027-F4D82CF6FEDB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49D3E-1875-424E-A0B3-B3F13B7DF271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16D5F-82B3-BC45-9391-A07B0F5D7A57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093142-F2AB-5342-906C-160997F2D93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52459-910E-8C48-84B5-689F0DFE1D51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58FDE-C3BB-5440-9705-BBABF200DDB3}"/>
              </a:ext>
            </a:extLst>
          </p:cNvPr>
          <p:cNvCxnSpPr>
            <a:cxnSpLocks/>
          </p:cNvCxnSpPr>
          <p:nvPr/>
        </p:nvCxnSpPr>
        <p:spPr>
          <a:xfrm flipH="1">
            <a:off x="406107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92430A-0AFE-624F-938B-879FFF6B5D3A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9A1AE3-8CC4-5848-8EFB-F96B2496C260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4491C6-4161-F444-933A-8B59848D25E7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6F58D4-5569-5C40-BAC4-2D7CC6905384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884D32-56FB-A749-A01F-4B22B8298C85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F9DB63-6480-9B42-AD3D-F90977E996A6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F8373C-6407-5E46-9C14-F37F607B5777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D4A949-25EA-8243-B943-FA1FA770FF06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684AC1-57D7-724F-AFEA-EA0344D69F14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2D1274-F75A-F241-AE59-603621A240C1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784212-3D75-4640-88CD-02D88965998E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CC9F942-AC75-B94F-99C7-74B076CCD038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8C0F6B-6DE2-6B49-AF86-BB07D30B4B7D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4DDE01-E941-F040-A9DB-B7F4D06CD2F9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75C541-A037-D747-981B-15347A00B4BD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E2C34E-342E-8543-854E-40ABB41F3F4B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C7F48F-9C43-794A-A484-DB0C8A3B28D1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70CE2A-46E2-124E-86AE-09B5A6558E0D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89ABAD-BA41-9E41-9F9A-61208CE73D03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3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E704D5F6-DDF8-9748-97C0-6B12298ED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69" y="1825625"/>
            <a:ext cx="979564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073EE-BC05-B841-AFC0-5C968ED7D0A2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CD4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C918F8E-BDE9-CA42-84F6-05C11C87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3B7987-8017-4145-8544-A4DB18DFEA3F}"/>
              </a:ext>
            </a:extLst>
          </p:cNvPr>
          <p:cNvCxnSpPr>
            <a:cxnSpLocks/>
          </p:cNvCxnSpPr>
          <p:nvPr/>
        </p:nvCxnSpPr>
        <p:spPr>
          <a:xfrm flipH="1">
            <a:off x="474397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83297E-1DF1-5349-8D92-698BF98D3BA7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951DD-9D45-EC41-9FA9-ED4FE792449E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B3192-A238-6649-929A-D477299FEA18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CD981-E352-754D-B34A-4FD43F03561D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09446-9607-2547-84D5-975F6F2A63F2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C6F45-7649-6747-A595-43414B422601}"/>
              </a:ext>
            </a:extLst>
          </p:cNvPr>
          <p:cNvCxnSpPr>
            <a:cxnSpLocks/>
          </p:cNvCxnSpPr>
          <p:nvPr/>
        </p:nvCxnSpPr>
        <p:spPr>
          <a:xfrm flipH="1">
            <a:off x="407158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6726E6-9379-F445-A60D-3350996947E9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E28D44-EFFF-E04B-A547-0CCCE27A6737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08024B-E7AE-CB47-B30B-8805851E0F18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32872A-DFCD-5244-9EA7-F391459C812B}"/>
              </a:ext>
            </a:extLst>
          </p:cNvPr>
          <p:cNvCxnSpPr>
            <a:cxnSpLocks/>
          </p:cNvCxnSpPr>
          <p:nvPr/>
        </p:nvCxnSpPr>
        <p:spPr>
          <a:xfrm flipH="1">
            <a:off x="541137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6E082F-B95A-2A45-BA8D-910B18959372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F48E4D-100E-4244-A101-05A13336F7A0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0E72BF-2B6A-124A-851A-C11631E285EC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1EB85E-8AB2-EB4C-9554-FA372177BAC2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6CB0C8-10B1-514D-A359-06498F26C39C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CBA30D-E1E3-7044-8E55-D72A6AAB3496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C5F2EF-58B0-BE4B-AD04-B894C1091F32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0BD3D5-A62E-2844-9ECB-75030D847203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C3C4CB-77D4-5147-B5C4-2E3662DB2B64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4600-4C9D-5843-BD42-776BF97AE2EE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137FB1-4AF5-5B43-AD76-6D130033DCAC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D44CF-4A10-B048-AE72-C333B56876E5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E12EE9-A0B0-3D47-ABFF-373653A4E080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52FBD6-E7F8-AD47-8CEE-1B74087FAC18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ED236F-3194-5A4F-8C06-BAE96FCB72DB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654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9FDAE86-203B-FC4C-A42C-C5FA8B9EB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545" y="1825625"/>
            <a:ext cx="1006890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ADD33-F603-8842-B079-1F9A4B1AB14C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CD8A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4A28547-3D69-F645-A923-0DC2FB3BF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54F12B-AB0A-5C43-AF7C-79E523F50272}"/>
              </a:ext>
            </a:extLst>
          </p:cNvPr>
          <p:cNvCxnSpPr>
            <a:cxnSpLocks/>
          </p:cNvCxnSpPr>
          <p:nvPr/>
        </p:nvCxnSpPr>
        <p:spPr>
          <a:xfrm flipH="1">
            <a:off x="474397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7CA7CF-CCB2-C847-87E4-8AEB73B9D8B1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4BD238-D469-AF40-8C59-416964A4004A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D48CA-947B-9E42-8FD9-14AA4B6EE65F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5DC58-CE68-7A4B-B423-0E22B6205435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E6850-5E27-1E4D-938D-8A3CC51BE27C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BE8CDC-74B8-5849-B94F-A118CDC66055}"/>
              </a:ext>
            </a:extLst>
          </p:cNvPr>
          <p:cNvCxnSpPr>
            <a:cxnSpLocks/>
          </p:cNvCxnSpPr>
          <p:nvPr/>
        </p:nvCxnSpPr>
        <p:spPr>
          <a:xfrm flipH="1">
            <a:off x="407158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F1C050-BA5F-9549-BBE7-3EFC4D368235}"/>
              </a:ext>
            </a:extLst>
          </p:cNvPr>
          <p:cNvCxnSpPr>
            <a:cxnSpLocks/>
          </p:cNvCxnSpPr>
          <p:nvPr/>
        </p:nvCxnSpPr>
        <p:spPr>
          <a:xfrm flipH="1">
            <a:off x="336738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86815A-F42B-9A4A-A9A5-051EB12E066D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C1A169-E45C-714B-A0E0-E47EB1E7CD62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B6C9CB-BB51-E848-838B-020C34A87786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06F274-7E8D-FC4D-B33D-9329612582E6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9A24B6-F43B-A84F-A027-D5FC0E568E49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E68B0B-A693-7C4F-A152-D3A3A56D950E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54E5CA-29BF-914B-B0BD-E219D1C6319A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34D727-F21F-AA4D-A61A-D60F0F2E16EE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00E26AA-156D-2745-95EB-C44B4DF1FCF2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CC7570-8690-814F-B63A-61528B61226C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FD1AA2-A14E-2C4C-AD03-2BC09C9655F9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A94914-78EE-074F-85C3-6B80219420AE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697DA-8B02-9E40-8AD3-8CD5DA9825C6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4DE005-6CA1-024A-99AD-ED152FBF1B1C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D492DF-9E1C-D04F-80DE-320A56913911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761379-56D2-9B4B-9EB3-CC1FF765310E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E7016C-6A81-1847-BF08-0600D1076F19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86440C-F0E9-0744-BB93-88CB606F9D35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562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CDC5DA0-E99D-7B42-AE93-DEBA657A1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180" y="1825625"/>
            <a:ext cx="99217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6E962-5AD0-B549-95A2-493133BE04F8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CD8B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FF5558F-2871-C542-BD97-3A664DDFF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687E6E-B370-DB4B-BD95-BD6DC959C198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8DE7EC-DE8B-0849-BD4E-EE198F2F96AB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0DAFE-0254-D143-9890-8913C1C5AC9B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A15AE-70E9-C741-96D3-19A202279B52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91A451-C7BD-2D49-884D-78AD6195583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3C695-09B8-D54C-844C-9AB935D3635A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895F8C-13C6-8840-B998-013406A0681A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30CED8-C2D9-C744-8F8E-F9DE8DDF2763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3EDD79-94D0-C14E-9DE5-1F97CC101AB9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D8699A-1555-C746-B0BA-B393C6B4342B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454D08-0874-1042-B8A2-11BA739F3E14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90D090-0986-914D-8C7F-013E18EDE73F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D8B962-F417-7745-BB47-A14D40FF293B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1CA93D-2AE1-2845-84A0-0E957B0B47BA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FF69A2-2976-5C49-B86D-F85DE2575172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FC5110-477F-8A41-B41A-DA41FFD5AF05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EFF48C-764A-2D47-9236-0FF4A7D3062B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134D32-F5DC-4243-9AEC-44B0DFEEB0DE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1DD69D-83C3-A943-ACC3-22371E67533C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5B67D6-9EFE-824D-BDCA-3206AC867DF8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E1C240-B35F-E34D-B5FB-531FEAE4264E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6E5DB8-1AD0-2E42-B9B9-59050190F3E1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B30882-88C6-BF46-AD00-3CF1D011AF39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0BD6D4-CB6D-C14B-9D65-7214DAF3C3BB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D5D8E8-EEC5-5A4D-A7BE-BD38861A25F4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309059-8844-4141-9C2D-6D1FBE8EEAA4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71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72632B4-9BCD-D044-83A4-5528275E6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25625"/>
            <a:ext cx="985870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62B03-3CBC-A641-9CAD-27A396EBD217}"/>
              </a:ext>
            </a:extLst>
          </p:cNvPr>
          <p:cNvSpPr txBox="1"/>
          <p:nvPr/>
        </p:nvSpPr>
        <p:spPr>
          <a:xfrm>
            <a:off x="0" y="36518"/>
            <a:ext cx="3741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CD56 (NCAM1) promoter</a:t>
            </a:r>
          </a:p>
        </p:txBody>
      </p:sp>
      <p:pic>
        <p:nvPicPr>
          <p:cNvPr id="9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AF46B5F-4BD2-EA49-99D2-35B822A0D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BDC74-19D6-DA44-89AE-9A724CDC645E}"/>
              </a:ext>
            </a:extLst>
          </p:cNvPr>
          <p:cNvCxnSpPr>
            <a:cxnSpLocks/>
          </p:cNvCxnSpPr>
          <p:nvPr/>
        </p:nvCxnSpPr>
        <p:spPr>
          <a:xfrm flipH="1">
            <a:off x="474397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5133AB-FF56-334E-8C99-BC4A86AAF17B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E0944-B1DF-C749-AF6C-855E27B760D8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CA64F1-A152-AF4A-BFFB-9FD85DA77D5D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C2E4-338A-9A4B-A336-04DC1B170CE0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99BCC-AD60-704C-A758-E2B1BF31A9A2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F998B1-4366-0D43-B98D-7C2437F613DB}"/>
              </a:ext>
            </a:extLst>
          </p:cNvPr>
          <p:cNvCxnSpPr>
            <a:cxnSpLocks/>
          </p:cNvCxnSpPr>
          <p:nvPr/>
        </p:nvCxnSpPr>
        <p:spPr>
          <a:xfrm flipH="1">
            <a:off x="405056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555524-08C8-6040-96F2-88BB888CC9D1}"/>
              </a:ext>
            </a:extLst>
          </p:cNvPr>
          <p:cNvCxnSpPr>
            <a:cxnSpLocks/>
          </p:cNvCxnSpPr>
          <p:nvPr/>
        </p:nvCxnSpPr>
        <p:spPr>
          <a:xfrm flipH="1">
            <a:off x="336738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E6443C-3C3E-B941-87CC-2547D0301F33}"/>
              </a:ext>
            </a:extLst>
          </p:cNvPr>
          <p:cNvCxnSpPr>
            <a:cxnSpLocks/>
          </p:cNvCxnSpPr>
          <p:nvPr/>
        </p:nvCxnSpPr>
        <p:spPr>
          <a:xfrm flipH="1">
            <a:off x="267468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006D76-AE21-8441-9919-302429229C04}"/>
              </a:ext>
            </a:extLst>
          </p:cNvPr>
          <p:cNvCxnSpPr>
            <a:cxnSpLocks/>
          </p:cNvCxnSpPr>
          <p:nvPr/>
        </p:nvCxnSpPr>
        <p:spPr>
          <a:xfrm flipH="1">
            <a:off x="1998639" y="271942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36D468-6C4A-5A43-87D5-420EA3A8CA45}"/>
              </a:ext>
            </a:extLst>
          </p:cNvPr>
          <p:cNvCxnSpPr>
            <a:cxnSpLocks/>
          </p:cNvCxnSpPr>
          <p:nvPr/>
        </p:nvCxnSpPr>
        <p:spPr>
          <a:xfrm flipH="1">
            <a:off x="542188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66BC90-D95F-6D4D-A13B-EC54F4E0F6CB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CAFD97-0611-DA42-84AF-2A357FFC8E6A}"/>
              </a:ext>
            </a:extLst>
          </p:cNvPr>
          <p:cNvCxnSpPr>
            <a:cxnSpLocks/>
          </p:cNvCxnSpPr>
          <p:nvPr/>
        </p:nvCxnSpPr>
        <p:spPr>
          <a:xfrm flipH="1">
            <a:off x="611031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13B162-C71A-114F-85F5-C1EE76A5A77A}"/>
              </a:ext>
            </a:extLst>
          </p:cNvPr>
          <p:cNvCxnSpPr>
            <a:cxnSpLocks/>
          </p:cNvCxnSpPr>
          <p:nvPr/>
        </p:nvCxnSpPr>
        <p:spPr>
          <a:xfrm flipH="1">
            <a:off x="679874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EF01F4-3958-5549-9019-380384C79670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A520F-00DA-3844-A3F2-514A98B3E7C1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763F58-154F-F84F-9FB9-16E77FBB9055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AEA5E8-DDB9-7042-83ED-2B80CD726A3E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9C82D05-8D94-7C44-9677-3CF897759DFC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4F4C3B-8345-234C-9B3F-21A23C719F4E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EF2EB1-F5EF-A14C-A7D2-820854AB9AFF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11B4F0-AF44-6444-9B44-4B06D223F642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8C37BD-39D7-2E40-B0E0-88658DA5F3DB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A29B0-4FE5-5640-BD5C-BFD0422D61C2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4714E2-6430-984C-9B07-78D77B827BBF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1623AE-CAE5-A545-BF24-FEF41FB0E681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908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quare&#10;&#10;Description automatically generated">
            <a:extLst>
              <a:ext uri="{FF2B5EF4-FFF2-40B4-BE49-F238E27FC236}">
                <a16:creationId xmlns:a16="http://schemas.microsoft.com/office/drawing/2014/main" id="{1430601A-A130-AB4F-9BE6-FBDB516E5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752" y="1825625"/>
            <a:ext cx="98132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92EB0-D2E6-5441-9537-E2DC5B638A00}"/>
              </a:ext>
            </a:extLst>
          </p:cNvPr>
          <p:cNvSpPr txBox="1"/>
          <p:nvPr/>
        </p:nvSpPr>
        <p:spPr>
          <a:xfrm>
            <a:off x="0" y="36518"/>
            <a:ext cx="3626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CD16 (FCGR3A) promoter</a:t>
            </a:r>
          </a:p>
        </p:txBody>
      </p:sp>
      <p:pic>
        <p:nvPicPr>
          <p:cNvPr id="9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1694182-BCF9-5F40-984B-87C6EEF6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61754-1B06-B443-AF6A-EFA36014E6F8}"/>
              </a:ext>
            </a:extLst>
          </p:cNvPr>
          <p:cNvCxnSpPr>
            <a:cxnSpLocks/>
          </p:cNvCxnSpPr>
          <p:nvPr/>
        </p:nvCxnSpPr>
        <p:spPr>
          <a:xfrm flipH="1">
            <a:off x="477550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CD98EC-8091-6C47-B36A-EFA13B63D0C2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0869D-542F-9B49-B218-01E4EE9B5F25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C3E22-0F21-BF44-A54D-AB33B11F48FE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5173E-B106-4749-B93D-621285529B3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B3A6-5AF3-464A-92FD-23C5996F4370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53DE73-B259-3F4A-A991-B78BC269AB8E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E1293-E3D1-4E43-9CD7-175011DB876B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61D395-E496-8D4E-82DC-2FFFD7A658FB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F9B058-51CE-FF4B-A215-24B366631D9C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BFCF11-9309-0C42-8C71-40B604ABD29F}"/>
              </a:ext>
            </a:extLst>
          </p:cNvPr>
          <p:cNvCxnSpPr>
            <a:cxnSpLocks/>
          </p:cNvCxnSpPr>
          <p:nvPr/>
        </p:nvCxnSpPr>
        <p:spPr>
          <a:xfrm flipH="1">
            <a:off x="544290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AAAA2D-3565-1E4B-9E49-00F2F3D1C4EA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AED5DF-2D01-BA43-86DF-2126126DD071}"/>
              </a:ext>
            </a:extLst>
          </p:cNvPr>
          <p:cNvCxnSpPr>
            <a:cxnSpLocks/>
          </p:cNvCxnSpPr>
          <p:nvPr/>
        </p:nvCxnSpPr>
        <p:spPr>
          <a:xfrm flipH="1">
            <a:off x="614184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D1D305-EDF0-5E49-B254-59DD69DB32EC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6425F6-3985-4F47-9AD4-88BF443A4F1E}"/>
              </a:ext>
            </a:extLst>
          </p:cNvPr>
          <p:cNvCxnSpPr>
            <a:cxnSpLocks/>
          </p:cNvCxnSpPr>
          <p:nvPr/>
        </p:nvCxnSpPr>
        <p:spPr>
          <a:xfrm flipH="1">
            <a:off x="751869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3AD5A6-31C8-6A4B-A5B9-16627E847EBD}"/>
              </a:ext>
            </a:extLst>
          </p:cNvPr>
          <p:cNvCxnSpPr>
            <a:cxnSpLocks/>
          </p:cNvCxnSpPr>
          <p:nvPr/>
        </p:nvCxnSpPr>
        <p:spPr>
          <a:xfrm flipH="1">
            <a:off x="821763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B7B28E-3D1C-1041-828C-37355A053AD9}"/>
              </a:ext>
            </a:extLst>
          </p:cNvPr>
          <p:cNvCxnSpPr>
            <a:cxnSpLocks/>
          </p:cNvCxnSpPr>
          <p:nvPr/>
        </p:nvCxnSpPr>
        <p:spPr>
          <a:xfrm flipH="1">
            <a:off x="890605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666C74-6BEB-FD45-B31F-10AC2770B035}"/>
              </a:ext>
            </a:extLst>
          </p:cNvPr>
          <p:cNvCxnSpPr>
            <a:cxnSpLocks/>
          </p:cNvCxnSpPr>
          <p:nvPr/>
        </p:nvCxnSpPr>
        <p:spPr>
          <a:xfrm flipH="1">
            <a:off x="960499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CF6EB63-CB2E-B34A-A6C5-AB29F429924E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D46E1C-4B27-0240-9C1C-7A244C700857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22D8D7-82DA-C147-B078-2B749ABB022E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6EB579-65A5-794E-AF54-FC5D1727FCCC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EA511F-C106-5542-A020-176C6FA9C02B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AC791-3875-B14B-A6CE-21EB2A83A97A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E65E4F-A764-814F-8830-04AE378A9A6B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F1CEC2-8C8A-714A-9AA2-9F2DC3098AE4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419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12DAF404-67FF-824B-B226-897F016B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940" y="1825625"/>
            <a:ext cx="9924071" cy="4351338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26EA67-1862-2541-AB7B-CAC5D60366CE}"/>
              </a:ext>
            </a:extLst>
          </p:cNvPr>
          <p:cNvCxnSpPr>
            <a:cxnSpLocks/>
          </p:cNvCxnSpPr>
          <p:nvPr/>
        </p:nvCxnSpPr>
        <p:spPr>
          <a:xfrm flipH="1">
            <a:off x="4763145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D0B3E9-151A-3D47-BD35-15E0955DDF7F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9BE15-77A1-7544-A68D-55A682E85F7C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81235-2E14-8147-96CE-37C2D12B005B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E3282-50F6-DF46-B841-788179C69328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6A1226-D9DC-7C46-94C4-247D2BD5297A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4FA15A-DD6D-C844-91B6-53F3719CFDBF}"/>
              </a:ext>
            </a:extLst>
          </p:cNvPr>
          <p:cNvCxnSpPr>
            <a:cxnSpLocks/>
          </p:cNvCxnSpPr>
          <p:nvPr/>
        </p:nvCxnSpPr>
        <p:spPr>
          <a:xfrm flipH="1">
            <a:off x="4057383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E77413-4F3B-A940-AFD6-6EF67D1FCA7C}"/>
              </a:ext>
            </a:extLst>
          </p:cNvPr>
          <p:cNvCxnSpPr>
            <a:cxnSpLocks/>
          </p:cNvCxnSpPr>
          <p:nvPr/>
        </p:nvCxnSpPr>
        <p:spPr>
          <a:xfrm flipH="1">
            <a:off x="3376049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19A615-2AD0-7947-9B40-B5E3C04396D5}"/>
              </a:ext>
            </a:extLst>
          </p:cNvPr>
          <p:cNvCxnSpPr>
            <a:cxnSpLocks/>
          </p:cNvCxnSpPr>
          <p:nvPr/>
        </p:nvCxnSpPr>
        <p:spPr>
          <a:xfrm flipH="1">
            <a:off x="2683344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14FC11-175B-BB4C-91AD-892B6AE70A40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A273BD-3688-134E-845C-375A965275E5}"/>
              </a:ext>
            </a:extLst>
          </p:cNvPr>
          <p:cNvCxnSpPr>
            <a:cxnSpLocks/>
          </p:cNvCxnSpPr>
          <p:nvPr/>
        </p:nvCxnSpPr>
        <p:spPr>
          <a:xfrm flipH="1">
            <a:off x="544290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57A9E4-F38D-834E-BC0F-9ACC0BFFB1E4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76ABFD-7492-7F4F-AAF2-301B7CAE5ED4}"/>
              </a:ext>
            </a:extLst>
          </p:cNvPr>
          <p:cNvCxnSpPr>
            <a:cxnSpLocks/>
          </p:cNvCxnSpPr>
          <p:nvPr/>
        </p:nvCxnSpPr>
        <p:spPr>
          <a:xfrm flipH="1">
            <a:off x="614184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DCC1A7-A6AF-8A40-BA17-055C38B49404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DF2FFC-D38F-6E40-B470-A653B9D25DA0}"/>
              </a:ext>
            </a:extLst>
          </p:cNvPr>
          <p:cNvCxnSpPr>
            <a:cxnSpLocks/>
          </p:cNvCxnSpPr>
          <p:nvPr/>
        </p:nvCxnSpPr>
        <p:spPr>
          <a:xfrm flipH="1">
            <a:off x="751869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3D6430-436C-5D47-BD74-ACEA59842D54}"/>
              </a:ext>
            </a:extLst>
          </p:cNvPr>
          <p:cNvCxnSpPr>
            <a:cxnSpLocks/>
          </p:cNvCxnSpPr>
          <p:nvPr/>
        </p:nvCxnSpPr>
        <p:spPr>
          <a:xfrm flipH="1">
            <a:off x="821763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4C5653-FDC9-C841-AB68-486ADB1B469E}"/>
              </a:ext>
            </a:extLst>
          </p:cNvPr>
          <p:cNvCxnSpPr>
            <a:cxnSpLocks/>
          </p:cNvCxnSpPr>
          <p:nvPr/>
        </p:nvCxnSpPr>
        <p:spPr>
          <a:xfrm flipH="1">
            <a:off x="890605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6E036A-12EA-E34E-9C9E-14C6859640E2}"/>
              </a:ext>
            </a:extLst>
          </p:cNvPr>
          <p:cNvCxnSpPr>
            <a:cxnSpLocks/>
          </p:cNvCxnSpPr>
          <p:nvPr/>
        </p:nvCxnSpPr>
        <p:spPr>
          <a:xfrm flipH="1">
            <a:off x="960499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CE41004-5F72-BB45-9296-DD1964470C2C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D01806-AF83-6249-A9A1-96051E1AF3C2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6E8EB6-BDA3-B840-9C2B-F5ECDCFC9EB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FB7D3C-0C79-3E4D-A8D6-E8ACA5FADED5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B20DD2-D9B3-874C-A870-3C0B27FA8E52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6AAD27-0376-0244-95DE-BFA8D8E83A95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6EE257-9353-FD42-BB42-097968F9FE7A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977ADD-0D46-BA4D-81EF-01485ABFBE78}"/>
              </a:ext>
            </a:extLst>
          </p:cNvPr>
          <p:cNvSpPr txBox="1"/>
          <p:nvPr/>
        </p:nvSpPr>
        <p:spPr>
          <a:xfrm>
            <a:off x="0" y="36518"/>
            <a:ext cx="3626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GNLY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D955EF-7FB2-7947-BCB7-8796B5A708C5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5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231E-89B5-5746-9DCE-9C932BC1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9" y="285795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 blood RNA-seq deconvolution</a:t>
            </a:r>
          </a:p>
        </p:txBody>
      </p:sp>
    </p:spTree>
    <p:extLst>
      <p:ext uri="{BB962C8B-B14F-4D97-AF65-F5344CB8AC3E}">
        <p14:creationId xmlns:p14="http://schemas.microsoft.com/office/powerpoint/2010/main" val="990830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AB93134A-C6F9-374F-912C-FF71AF627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725" y="1825625"/>
            <a:ext cx="9873643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F43FFD-7B92-0F48-9B68-6F867CF6168D}"/>
              </a:ext>
            </a:extLst>
          </p:cNvPr>
          <p:cNvCxnSpPr>
            <a:cxnSpLocks/>
          </p:cNvCxnSpPr>
          <p:nvPr/>
        </p:nvCxnSpPr>
        <p:spPr>
          <a:xfrm flipH="1">
            <a:off x="477550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E267BD5-7ACF-6047-9C82-8393DB3B2CFF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B1889-4F85-AF42-87A5-05B44E2A147C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92217-7EE7-CD41-828D-A9F5D7682B11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214E2A-AF07-B64D-90E0-D593E10DD686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9D75B-18A0-2146-807C-8CDB52B08116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DCFE82-9ED2-B140-8481-5E7EB5124831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D04C96-3926-4F4A-9C11-110D43A28614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A9F2EA-07F4-3343-BB39-E753E20E38D5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90C04-678C-1143-B872-29BAB40C50C8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B2F2DA-DD7A-7041-A4E5-EE34F26BDD9E}"/>
              </a:ext>
            </a:extLst>
          </p:cNvPr>
          <p:cNvCxnSpPr>
            <a:cxnSpLocks/>
          </p:cNvCxnSpPr>
          <p:nvPr/>
        </p:nvCxnSpPr>
        <p:spPr>
          <a:xfrm flipH="1">
            <a:off x="544290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3404DD-DC7D-D443-9470-B75845155E0B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17D281-E62D-6441-AF5C-27A386CE6404}"/>
              </a:ext>
            </a:extLst>
          </p:cNvPr>
          <p:cNvCxnSpPr>
            <a:cxnSpLocks/>
          </p:cNvCxnSpPr>
          <p:nvPr/>
        </p:nvCxnSpPr>
        <p:spPr>
          <a:xfrm flipH="1">
            <a:off x="614184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CF469A-BCEA-E94A-AA95-24405B72E3F1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B48137-92FF-3349-BC33-7353B9EF3A0B}"/>
              </a:ext>
            </a:extLst>
          </p:cNvPr>
          <p:cNvCxnSpPr>
            <a:cxnSpLocks/>
          </p:cNvCxnSpPr>
          <p:nvPr/>
        </p:nvCxnSpPr>
        <p:spPr>
          <a:xfrm flipH="1">
            <a:off x="751869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428DC6-DAF6-1F49-AB29-79DFD60D5855}"/>
              </a:ext>
            </a:extLst>
          </p:cNvPr>
          <p:cNvCxnSpPr>
            <a:cxnSpLocks/>
          </p:cNvCxnSpPr>
          <p:nvPr/>
        </p:nvCxnSpPr>
        <p:spPr>
          <a:xfrm flipH="1">
            <a:off x="821763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13BDA7-27A1-B64D-A89C-145C6A8A6CC1}"/>
              </a:ext>
            </a:extLst>
          </p:cNvPr>
          <p:cNvCxnSpPr>
            <a:cxnSpLocks/>
          </p:cNvCxnSpPr>
          <p:nvPr/>
        </p:nvCxnSpPr>
        <p:spPr>
          <a:xfrm flipH="1">
            <a:off x="890605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1AA80-D2EB-3F45-AD23-D5D177B8A7A0}"/>
              </a:ext>
            </a:extLst>
          </p:cNvPr>
          <p:cNvCxnSpPr>
            <a:cxnSpLocks/>
          </p:cNvCxnSpPr>
          <p:nvPr/>
        </p:nvCxnSpPr>
        <p:spPr>
          <a:xfrm flipH="1">
            <a:off x="960499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C2C5EB-C1E3-B243-B461-AC80F1B277BE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8916FA-BF6A-4240-915F-06DCBC784852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850A74-1A8B-7242-A7B5-9B9E2EEA3F1A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B5849-63F5-D148-870F-3BFB6AA0E545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C7A96-E23C-B54F-B6A5-5C9237B9565C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8D7C83-E969-D343-ADAF-E156FF52A434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86EB1D-0CB0-2744-9E27-673F44A495BD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DF7F2E-130C-0946-8ABC-425C545C16C5}"/>
              </a:ext>
            </a:extLst>
          </p:cNvPr>
          <p:cNvSpPr txBox="1"/>
          <p:nvPr/>
        </p:nvSpPr>
        <p:spPr>
          <a:xfrm>
            <a:off x="0" y="36518"/>
            <a:ext cx="3626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NKG7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117E2F-0A32-464F-A447-E2453BDE274C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03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D1F1-348B-D541-AAAB-012C5341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 and Plasma cell</a:t>
            </a:r>
          </a:p>
        </p:txBody>
      </p:sp>
      <p:pic>
        <p:nvPicPr>
          <p:cNvPr id="4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17A62BF-7337-C44F-80BF-971DCB51D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414" y="2282448"/>
            <a:ext cx="4043172" cy="935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634B5F-B53F-754D-BE2B-6811EB190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62" y="4320416"/>
            <a:ext cx="4242892" cy="323800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4D9CFDB-EFC1-FA49-B055-CDC822F48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331" y="3305292"/>
            <a:ext cx="4242893" cy="6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96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66F08000-1523-0E45-A63E-2ADFE7077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69" y="1825625"/>
            <a:ext cx="9911256" cy="4351338"/>
          </a:xfrm>
        </p:spPr>
      </p:pic>
      <p:pic>
        <p:nvPicPr>
          <p:cNvPr id="4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16229CC-ADB6-1F48-AC21-1203A86B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738" y="485179"/>
            <a:ext cx="2715840" cy="628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931AA-4709-784C-9D2B-984D3AE778C4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CD19 promoter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CF8625-7252-8141-8E8E-425C49D00FD0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73C8C1-777D-C849-BC9D-810D42A17D6E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3F7FE-D6DF-C142-A79E-824778D128FE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62D07-9358-8B40-A9C4-9215C8D7D7D5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8F274-E1DF-364A-88F5-A3FCB647741E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474A2-52FF-8648-B325-82418852C527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55303D-B6FE-154E-B419-E82149557905}"/>
              </a:ext>
            </a:extLst>
          </p:cNvPr>
          <p:cNvCxnSpPr>
            <a:cxnSpLocks/>
          </p:cNvCxnSpPr>
          <p:nvPr/>
        </p:nvCxnSpPr>
        <p:spPr>
          <a:xfrm flipH="1">
            <a:off x="407158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6D964C-22F5-D447-BE29-972E39722149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D5898D-AD02-5245-B4C4-BE869899B86A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9AA9D4-012D-B044-8C83-EB4D26DB0B24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0313B2-8B5B-E046-969E-85D9CD68EB7C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C68ED5-6E30-6D4B-A022-5511A9EB439E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FFA68C-5641-0D4A-BF68-6B4CA3FEC355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2BB6D4-CC85-D041-B488-4F2DE5421195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D7C873-125E-8F46-8921-4D1B73F7B30B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E5B393-DBB9-5A4A-95E3-155BD4685913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3D9666-0731-0344-9D70-55DDEC90733D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377314-6833-5343-BCF0-E3FC200A3A8E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0561A6-82D0-5949-A734-78A25F80FC8D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B92C38-6BD2-2C4A-8469-EEFE65F2EBF2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2F28B-866D-C44F-B7CF-90D634C1935D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9B7D7-5011-ED40-894C-8B889AC6CACC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B1B98-1904-994D-97AA-54A39EEDD23F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218422-B1E0-9146-9CCF-B5DE27C9876E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0F83BA-6556-194B-BD58-81951BD263D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8CCD86-9C57-E748-965A-ACB7DD74629E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B32AB8-8D7A-A84B-A74C-BA9FDA4C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610" y="1576926"/>
            <a:ext cx="2925113" cy="223233"/>
          </a:xfrm>
          <a:prstGeom prst="rect">
            <a:avLst/>
          </a:prstGeom>
        </p:spPr>
      </p:pic>
      <p:pic>
        <p:nvPicPr>
          <p:cNvPr id="36" name="Picture 3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E01F02E-D919-C34D-8515-86049F9A6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124" y="1030920"/>
            <a:ext cx="2925113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70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EE52FB1-3417-D044-B6DE-317DB92FE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158" y="1825625"/>
            <a:ext cx="98797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3E20EA-E7DF-C442-B32E-F48D7AB6B9EC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CD27 promoter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8FF48F-B9EE-C245-8F6B-1727553637BA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728A1D-BF5F-A446-A44F-BD350CE005A4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FCE68A-59BB-7048-BC8B-E573B07BD53F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6E18A-D136-2A4C-B8EA-834E0F550E76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2F055-4B5E-A446-AEE9-E2AC9D71EAB1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36794-1D02-944A-88DF-BD52375B9613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187EC1-A7D5-5A47-B389-F12BF9323C93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4D0C20-0506-1340-93BD-4F4394F37201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2B7FC2-8FC5-CF4B-8C4D-161627F30999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D91B42-2E9C-EB49-A2D9-444FA0736AA4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78C5D1-4057-F84D-B257-EF87B1B2EFAF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34AD92-D811-4E40-BABE-42150F81C373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F802F-658C-944A-8721-D6C89D4A999A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DA06CA-C987-0B4A-8653-EBDFAC8CBAD9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9F3061-E0E7-8340-8DDA-AE603CEBA9B4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104CC6-6923-3A41-ACF4-015724357C6D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301A50-07E1-9042-A668-3113116ABF34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4FC1C3-2FF5-794A-B3BE-39D3C1E6E052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46A906-4ED5-1C46-9F90-8781D4E140DD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037569-1FF2-5B46-91FE-49EE3C76634E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EA79A2-291E-9C4C-B638-0B74143CE492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F4FCF4-3E78-2249-91E4-1D4B63E5EB5E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0D72F-7F74-2E4E-ABAE-05E5EA731961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C4CDEB-A1E9-AF46-86D2-F719E83179EF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D959F-3906-F94E-9492-B22C510F7BB6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AB1C89-0E1C-644B-A30B-BAC7FD5AE3E0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BE26F5F-F7C6-484C-A1B9-63A24DF1F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738" y="485179"/>
            <a:ext cx="2715840" cy="6285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94BD1B-130C-5042-BBF0-3A9C53E1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610" y="1576926"/>
            <a:ext cx="2925113" cy="223233"/>
          </a:xfrm>
          <a:prstGeom prst="rect">
            <a:avLst/>
          </a:prstGeom>
        </p:spPr>
      </p:pic>
      <p:pic>
        <p:nvPicPr>
          <p:cNvPr id="41" name="Picture 4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29DE828-91E1-7240-94C7-3F15E20FC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124" y="1030920"/>
            <a:ext cx="2925113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565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B547E7EB-6350-AF41-9593-AE586CDCA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221" y="1825625"/>
            <a:ext cx="982717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D60E6-6AE2-EE44-B74A-4B9C827110D0}"/>
              </a:ext>
            </a:extLst>
          </p:cNvPr>
          <p:cNvSpPr txBox="1"/>
          <p:nvPr/>
        </p:nvSpPr>
        <p:spPr>
          <a:xfrm>
            <a:off x="0" y="36518"/>
            <a:ext cx="3142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CD138 (SDC1) promoter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555C1C-9C63-F840-BEC9-82F67F239540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4283EF-F929-934D-9DC2-EA4954A61E9E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D3B53-0CF2-424C-89B3-93A845E00075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4CA7D-2166-A440-A09A-AC620C746C58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98927-7778-5443-A6A5-27E31F52EDB1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1B315-43FB-7545-8E13-46D60FCCB6FD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C728B9-2384-CA4B-A7F0-2F482A600420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EE0695-3756-E848-940A-F710EBDD27C5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0C6B4C-8912-D94B-A020-1AB0AF635568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AEA5B1-6FF4-E44F-BCB2-203739BA14B3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5A80A4-38C3-D142-B194-4F6C7C2F5BFE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E46819-DE50-1642-859B-A315A3E778E1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C8AC0C-BAF4-974F-A541-808ABAEE95D6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6965EE-0484-DB41-B743-89560446992A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1077D3-8330-8C47-9F88-69FD8A71C0D0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EF4682-7F37-9047-B402-A480CB5AF933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8AB37F-C9BA-354F-8E14-CCA859EA5DB3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FDFA45-17F0-3048-90DC-BAB5BBA1B743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17C600-F6C9-5149-967C-6CDE22500D23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301E2-7853-C045-ACDE-27AF7210DEE6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8F22D6-0124-A745-B1AA-A26507F26439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E746A4-B2FC-B844-8E6A-23EFF40474A9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AD3913-6FE7-404A-B26A-4AF0DACAC2A7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296573-132A-D04F-9FDE-2B43BFD3D9D5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41AFD8-98B8-EB4D-8F85-92936953331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53DF6B-AB23-884B-84A8-A13F89A4FCB8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DEF1498-7845-3548-A049-1C775567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738" y="485179"/>
            <a:ext cx="2715840" cy="6285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2F7E81-999C-CC48-A7E4-433806DAC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610" y="1576926"/>
            <a:ext cx="2925113" cy="223233"/>
          </a:xfrm>
          <a:prstGeom prst="rect">
            <a:avLst/>
          </a:prstGeom>
        </p:spPr>
      </p:pic>
      <p:pic>
        <p:nvPicPr>
          <p:cNvPr id="43" name="Picture 4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5FE4BD2-38A9-0148-903F-76D0F7891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124" y="1030920"/>
            <a:ext cx="2925113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770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13D5-1223-864D-A49E-9B44358D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CE924C-F93A-774F-A47F-F3CB23D9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446" y="3104712"/>
            <a:ext cx="6093201" cy="6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68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5A1B3D8E-8A59-B04F-9642-56768F732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48" y="1857155"/>
            <a:ext cx="9936123" cy="435133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BBA9F-CD8E-F049-87ED-3D25D883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5" y="1208088"/>
            <a:ext cx="4533900" cy="48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C8823F-E3E4-F941-B44F-6E755A9721F0}"/>
              </a:ext>
            </a:extLst>
          </p:cNvPr>
          <p:cNvSpPr txBox="1"/>
          <p:nvPr/>
        </p:nvSpPr>
        <p:spPr>
          <a:xfrm>
            <a:off x="0" y="36518"/>
            <a:ext cx="4099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CD66b (CEACAM8) promoter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CFB7C7-0BEF-4640-8EFF-02A56C36174A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657809-6704-6D49-B32C-A1D8E5FE35FE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0E64E-422F-584F-BFFF-481F14C02487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5B846-A93C-2D40-AFEA-0F275DEC3A1C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6EB94-70FB-BE48-BB12-7D4992BF441A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228D1-95EC-BF42-9C01-3827DCA7FEC5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0EDB0D-D1A9-0E42-8D39-760210C9A81A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FCD1E5-E36E-3E4F-BD79-69AC38B31417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A4E96F-308D-A547-A8C5-196D9FE1A7AC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C129A1-3176-8D45-987E-F21C34E3A1EF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39E397-F407-A048-A3E0-1B74F146F1E6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CC3FC3-74A2-6B42-B3BE-0632C3C5E218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4FEFB8-08E2-7E44-B045-9E262F0B9F30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24DBBA-3254-7146-BC92-5FAB4E720044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F5A1C3-0109-EB44-B29C-1AFBC67EA4CB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62EFE6-D4A6-CE43-912A-F12D1EB3FF51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3BD5B3-FF14-0041-94B2-615140EEE01F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9D0709-56EF-3344-B84E-C3D37EEA62FD}"/>
              </a:ext>
            </a:extLst>
          </p:cNvPr>
          <p:cNvCxnSpPr>
            <a:cxnSpLocks/>
          </p:cNvCxnSpPr>
          <p:nvPr/>
        </p:nvCxnSpPr>
        <p:spPr>
          <a:xfrm flipH="1">
            <a:off x="957346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3A5548-E9C4-1E4C-8494-84E4EB3E8735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E05092-9C55-C24B-AE56-61904F0C3C6D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D76506-9747-1F43-A4C1-6F804953325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65C96E-1B9B-9A4C-A727-FA06A678BE4A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1139E-6791-F548-B705-3A06052F6B1B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EBB892-2238-C14D-A1F5-D73C9E2D4856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EE483-1131-444E-AB77-D968302101A7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F0EE92-40CC-D44C-BAE5-08289DE1C98B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55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4F0B38-302B-A64B-99EE-AA1289C05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604" y="1825625"/>
            <a:ext cx="996380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12776-2191-C64D-BCA1-9148E0568BD4}"/>
              </a:ext>
            </a:extLst>
          </p:cNvPr>
          <p:cNvSpPr txBox="1"/>
          <p:nvPr/>
        </p:nvSpPr>
        <p:spPr>
          <a:xfrm>
            <a:off x="0" y="36518"/>
            <a:ext cx="3584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CD16 (FCGR3B) promoter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B3FFC15-C5CA-6848-8741-6ADF04F1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5" y="1208088"/>
            <a:ext cx="4533900" cy="482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DC1747-3E8F-924A-AD65-988A69E730A3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52B55F-70F4-F142-88E9-AB0E973EC15A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14B10-9F40-1244-8CDF-CAA3E0DE1353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ADF8B-4F60-054D-B143-DFDCCF31A857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476BB-F2C9-8E41-A758-AB56845EB6CF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1D349-C8C9-AC4F-85F8-4A5E0A2C2CAC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1A3A46-2846-5442-8A34-F41FEA97B63E}"/>
              </a:ext>
            </a:extLst>
          </p:cNvPr>
          <p:cNvCxnSpPr>
            <a:cxnSpLocks/>
          </p:cNvCxnSpPr>
          <p:nvPr/>
        </p:nvCxnSpPr>
        <p:spPr>
          <a:xfrm flipH="1">
            <a:off x="406107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E13858-9F66-0042-B50F-D0E1770BAF6D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1A2257-8ACA-3E47-80B1-48F6FEFDA86A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D8A59-4E72-E24B-A8B0-B45831A46816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5C0679-12BF-F643-B074-02BEFBCD3A9A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6551C9-8879-7640-A7D4-9498967D17AD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A93B93-DA57-6C4A-8B6C-199925D5F392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377A11-02C8-254E-8EBD-29D09F1B6D67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C59168-0BE7-9D42-BE57-B6EAAD7FD863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1E6950-1AA0-A942-BE5E-66306189F938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CB29A5-8F6A-2548-87FE-E7C50866684E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0EC0AD-7BDB-874D-B5D7-BFF275EBA0EE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481EBA5-C407-6449-A52C-2D2AF708DA42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7A0E30-365F-3244-99E5-0660DF2444C9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131919-93C1-854C-A82A-2A8441DBAE1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22BFCE-297F-2C4F-86F6-CDF4D7807715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32A33D-F33F-364D-9E44-F4CBA49B07D9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509C6-998A-994D-809E-31EBBC334D18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327F2F-1A2D-7A48-B7AA-6D9168283D78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FCE4B9-9A22-EC40-B56C-D6C6ECF7FF61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70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0DF1-28A3-6649-9A20-C3B24C32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iDC,mDC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ABA03CD-3726-1F40-A55D-6F5B1669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377" y="2460618"/>
            <a:ext cx="5144618" cy="29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68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37745DB-1E5A-A64D-A96B-EC8D1E941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46" y="1825625"/>
            <a:ext cx="9953298" cy="4351338"/>
          </a:xfrm>
        </p:spPr>
      </p:pic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4F2BFE6-E1EF-3B4D-84F7-7F1EFB5D9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848" y="74770"/>
            <a:ext cx="3293897" cy="1883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5D6A7-E25C-BE4C-B042-FB84068838C9}"/>
              </a:ext>
            </a:extLst>
          </p:cNvPr>
          <p:cNvSpPr txBox="1"/>
          <p:nvPr/>
        </p:nvSpPr>
        <p:spPr>
          <a:xfrm>
            <a:off x="0" y="36518"/>
            <a:ext cx="4225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CD11c (ITGAX) promoter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ECC7AC-1D19-E344-AE92-8143C6A2E36E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074FDC-EA5C-3D4E-8467-FA6E9F80A013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A30B4-3894-C142-8633-9E589E94ABEB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D8B76-9B6B-5144-A736-C65F7D66EA43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BD4B9-6B98-E547-9B97-AA2A4CEDCF9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445F1-9B38-B74F-A4DF-46FFAFCC58D8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F1076B-A267-B34C-9CFD-29983B2D2458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3205CB-E680-CB4E-A2A7-D451B7BF0334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1722BE-A6E1-9946-933D-4648F69BFA8A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EEEE1C-469B-1446-86AE-EAC4AF9F9FBA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CE0A84-3712-4048-B2FF-E234F6BAF68E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976628-FD1A-BF4C-B2AB-2D7109F9921D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0DBC5D-B19E-EA4C-9A69-9330BB46DEDD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6C019D-9E7D-5246-AF14-5A2EDEDC9F17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70556-FBF7-7C4B-B6CC-B10679558A27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92B2DF-3049-A44F-AF9D-D82F8DCD2238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D035A1-2DF9-A349-A181-9517950FFF61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D32FB3-5602-3142-B162-84BCBDDE643B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335B41-2DB3-6A43-8DAB-BBE16D7A01E0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04148C-B439-5649-A3FF-50EAFF36BC97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039118-862B-7C44-B8CB-EB035E8D0615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68E0CB-FE7C-8D4D-B31A-C547F747C66C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1F1738-BFD0-6D4C-B47D-21DE0E893406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723E63-D268-8442-BF5F-CB16C78559A0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69CAFD-2880-B446-961C-669D248CD6F4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FD306A-E225-9340-97E5-2F37BC57E2FE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37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7607</Words>
  <Application>Microsoft Macintosh PowerPoint</Application>
  <PresentationFormat>Widescreen</PresentationFormat>
  <Paragraphs>2472</Paragraphs>
  <Slides>358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358</vt:i4>
      </vt:variant>
    </vt:vector>
  </HeadingPairs>
  <TitlesOfParts>
    <vt:vector size="363" baseType="lpstr">
      <vt:lpstr>Arial</vt:lpstr>
      <vt:lpstr>Calibri</vt:lpstr>
      <vt:lpstr>Calibri Light</vt:lpstr>
      <vt:lpstr>Cambria Math</vt:lpstr>
      <vt:lpstr>Office Theme</vt:lpstr>
      <vt:lpstr>Liquid TME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Whole blood RNA-seq deconvolution</vt:lpstr>
      <vt:lpstr>Overview</vt:lpstr>
      <vt:lpstr>PowerPoint Presentation</vt:lpstr>
      <vt:lpstr>PowerPoint Presentation</vt:lpstr>
      <vt:lpstr>PowerPoint Presentation</vt:lpstr>
      <vt:lpstr>PowerPoint Presentation</vt:lpstr>
      <vt:lpstr>Correlation of 13CT ref on WGBS with CSx on RNA-seq</vt:lpstr>
      <vt:lpstr>PowerPoint Presentation</vt:lpstr>
      <vt:lpstr>Individual cell type correlation</vt:lpstr>
      <vt:lpstr>QC of cfDNA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CRC cfDNA (n=4)</vt:lpstr>
      <vt:lpstr>Diagnosis of 13 cell types reference</vt:lpstr>
      <vt:lpstr>PowerPoint Presentation</vt:lpstr>
      <vt:lpstr>PowerPoint Presentation</vt:lpstr>
      <vt:lpstr>WB (previous result)</vt:lpstr>
      <vt:lpstr>CBC/Clin Flow</vt:lpstr>
      <vt:lpstr>Clin Flow</vt:lpstr>
      <vt:lpstr>CBC/CyTOF</vt:lpstr>
      <vt:lpstr>CyTOF</vt:lpstr>
      <vt:lpstr>PowerPoint Presentation</vt:lpstr>
      <vt:lpstr>PowerPoint Presentation</vt:lpstr>
      <vt:lpstr>Test on previous data</vt:lpstr>
      <vt:lpstr>WB (previous result)</vt:lpstr>
      <vt:lpstr>PowerPoint Presentation</vt:lpstr>
      <vt:lpstr>Performance of 6 cell types and 13 cell types reference (Absolute read counting)</vt:lpstr>
      <vt:lpstr>Performance of 6 cell types and 13 cell types reference (Absolute read counting)</vt:lpstr>
      <vt:lpstr>CRC cfDNA (n=6)</vt:lpstr>
      <vt:lpstr>PowerPoint Presentation</vt:lpstr>
      <vt:lpstr>Blueprint samples genomic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19 CT reference</vt:lpstr>
      <vt:lpstr>Diagnosis of 13 cell types reference</vt:lpstr>
      <vt:lpstr>PowerPoint Presentation</vt:lpstr>
      <vt:lpstr>PowerPoint Presentation</vt:lpstr>
      <vt:lpstr>WB (previous result)</vt:lpstr>
      <vt:lpstr>PowerPoint Presentation</vt:lpstr>
      <vt:lpstr>WB (previous result)</vt:lpstr>
      <vt:lpstr>PowerPoint Presentation</vt:lpstr>
      <vt:lpstr>WB (previous result)</vt:lpstr>
      <vt:lpstr>PowerPoint Presentation</vt:lpstr>
      <vt:lpstr>Individual cell type correlation</vt:lpstr>
      <vt:lpstr>PowerPoint Presentation</vt:lpstr>
      <vt:lpstr>Individual cell type correlation</vt:lpstr>
      <vt:lpstr>13CT ref cfDNA vs WB</vt:lpstr>
      <vt:lpstr>6CT ref cfDNA vs WB</vt:lpstr>
      <vt:lpstr>CSx (with Candace’s SM) cfDNA vs WB</vt:lpstr>
      <vt:lpstr>Blueprint samples genomic features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 and NK 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 and Plasma cell</vt:lpstr>
      <vt:lpstr>PowerPoint Presentation</vt:lpstr>
      <vt:lpstr>PowerPoint Presentation</vt:lpstr>
      <vt:lpstr>PowerPoint Presentation</vt:lpstr>
      <vt:lpstr>mNeu</vt:lpstr>
      <vt:lpstr>PowerPoint Presentation</vt:lpstr>
      <vt:lpstr>PowerPoint Presentation</vt:lpstr>
      <vt:lpstr>iDC,mDC</vt:lpstr>
      <vt:lpstr>PowerPoint Presentation</vt:lpstr>
      <vt:lpstr>PowerPoint Presentation</vt:lpstr>
      <vt:lpstr>PowerPoint Presentation</vt:lpstr>
      <vt:lpstr>PowerPoint Presentation</vt:lpstr>
      <vt:lpstr>DMR in marker regions</vt:lpstr>
      <vt:lpstr>Overview</vt:lpstr>
      <vt:lpstr>DMRs in marker gene body and promoter  </vt:lpstr>
      <vt:lpstr>19 cell types reference (WIP)</vt:lpstr>
      <vt:lpstr>Summary</vt:lpstr>
      <vt:lpstr>Summary</vt:lpstr>
      <vt:lpstr>Summary (z-score)</vt:lpstr>
      <vt:lpstr>Ranking PELT DMR</vt:lpstr>
      <vt:lpstr>PowerPoint Presentation</vt:lpstr>
      <vt:lpstr>Generating p-value</vt:lpstr>
      <vt:lpstr>PowerPoint Presentation</vt:lpstr>
      <vt:lpstr>PowerPoint Presentation</vt:lpstr>
      <vt:lpstr>PowerPoint Presentation</vt:lpstr>
      <vt:lpstr>Diagnosis of 13 cell types reference</vt:lpstr>
      <vt:lpstr>The 13 cell types Reference</vt:lpstr>
      <vt:lpstr>PowerPoint Presentation</vt:lpstr>
      <vt:lpstr>Read counting using 13 cell type reference on bulk PBMC</vt:lpstr>
      <vt:lpstr>Performance of 6 cell types and 13 cell types reference (Absolute read counting)</vt:lpstr>
      <vt:lpstr>PowerPoint Presentation</vt:lpstr>
      <vt:lpstr>The 13 cell types Reference</vt:lpstr>
      <vt:lpstr>PowerPoint Presentation</vt:lpstr>
      <vt:lpstr>PowerPoint Presentation</vt:lpstr>
      <vt:lpstr>Whole Blood</vt:lpstr>
      <vt:lpstr>CBC/Clin Flow</vt:lpstr>
      <vt:lpstr>CBC/Clin Flow</vt:lpstr>
      <vt:lpstr>CBC/CyTOF</vt:lpstr>
      <vt:lpstr>PowerPoint Presentation</vt:lpstr>
      <vt:lpstr>Accomando’s whole blood dataset</vt:lpstr>
      <vt:lpstr>PowerPoint Presentation</vt:lpstr>
      <vt:lpstr>Plan</vt:lpstr>
      <vt:lpstr>CBC/Clin Flow</vt:lpstr>
      <vt:lpstr>CBC/CyTOF</vt:lpstr>
      <vt:lpstr>B cell=nb+cb</vt:lpstr>
      <vt:lpstr>PowerPoint Presentation</vt:lpstr>
      <vt:lpstr>PowerPoint Presentation</vt:lpstr>
      <vt:lpstr>Compartment-wise 13CT reference with top 150 DMRs on July 6 updated Healthy Whole Blood CBC/Clin Flow (absolute RC)</vt:lpstr>
      <vt:lpstr>Compartment-wise 13CT reference with top 150 DMRs on July 6 updated Healthy Whole Blood CBC/Clin Flow (normalized RC)</vt:lpstr>
      <vt:lpstr>Compartment-wise 13CT reference with top 150 DMRs on July 6 updated Healthy Whole Blood CyTOF (absolute RC)</vt:lpstr>
      <vt:lpstr>Compartment-wise 13CT reference with top 150 DMRs on July 6 updated Healthy Whole Blood CyTOF (normalized RC)</vt:lpstr>
      <vt:lpstr>Old 6CT reference on July 6 updated Healthy Whole Blood CBC/Clin Flow (absolute RC)</vt:lpstr>
      <vt:lpstr>Old 6CT reference on July 6 updated Healthy Whole Blood CBC/Clin Flow (normalized RC)</vt:lpstr>
      <vt:lpstr>Old 6CT reference on July 6 updated Healthy Whole Blood CyTOF (absolute RC)</vt:lpstr>
      <vt:lpstr>Old 6CT reference on July 6 updated Healthy Whole Blood CyTOF (normalized RC)</vt:lpstr>
      <vt:lpstr>Old 6CT vs CW13CT reference on July 6 updated Healthy Whole Blood (absolute RC)</vt:lpstr>
      <vt:lpstr>Old 6CT reference vs. Candace’s SM with CIBERSORTx on July 6 updated Healthy Whole Blood (absolute RC)</vt:lpstr>
      <vt:lpstr>CW13CT reference vs. Candace’s SM with CIBERSORTx on July 6 updated Healthy Whole Blood (absolute RC)</vt:lpstr>
      <vt:lpstr>Pattern recognition in methylation data (PELT based)</vt:lpstr>
      <vt:lpstr>PowerPoint Presentation</vt:lpstr>
      <vt:lpstr>PowerPoint Presentation</vt:lpstr>
      <vt:lpstr>PowerPoint Presentation</vt:lpstr>
      <vt:lpstr>Merging PELT DMRs</vt:lpstr>
      <vt:lpstr>PowerPoint Presentation</vt:lpstr>
      <vt:lpstr>PowerPoint Presentation</vt:lpstr>
      <vt:lpstr>PowerPoint Presentation</vt:lpstr>
      <vt:lpstr>Pattern recognition in methylation data (PELT based)</vt:lpstr>
      <vt:lpstr>Not Merged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Pattern recognition in methylation data</vt:lpstr>
      <vt:lpstr>metilene result (review)</vt:lpstr>
      <vt:lpstr>metilene result (review)</vt:lpstr>
      <vt:lpstr>DMR finder based on PELT</vt:lpstr>
      <vt:lpstr>PELT result: one dimensional (one vs rest)</vt:lpstr>
      <vt:lpstr>PELT result: multi dimensional (all cell type at once)</vt:lpstr>
      <vt:lpstr>PowerPoint Presentation</vt:lpstr>
      <vt:lpstr>PowerPoint Presentation</vt:lpstr>
      <vt:lpstr>ERICH1</vt:lpstr>
      <vt:lpstr>PELT result: multi dimensional (all cell type at once)</vt:lpstr>
      <vt:lpstr>PELT result: multi dimensional (all cell type at once)</vt:lpstr>
      <vt:lpstr>PELT result: multi dimensional (all cell type at once)</vt:lpstr>
      <vt:lpstr>Comparison with metilene</vt:lpstr>
      <vt:lpstr>Approximate Timeline for PELT</vt:lpstr>
      <vt:lpstr>DMR dashboard (whole genome)</vt:lpstr>
      <vt:lpstr>DCB vs NDB AUC</vt:lpstr>
      <vt:lpstr>Considering the hypo DMR (left portion)</vt:lpstr>
      <vt:lpstr>PowerPoint Presentation</vt:lpstr>
      <vt:lpstr>Binning closest DMRs </vt:lpstr>
      <vt:lpstr>First version of binned dashboard</vt:lpstr>
      <vt:lpstr>Work in progress</vt:lpstr>
      <vt:lpstr>DMR including Blueprint and Gbio data (whole genome)</vt:lpstr>
      <vt:lpstr>PowerPoint Presentation</vt:lpstr>
      <vt:lpstr>PowerPoint Presentation</vt:lpstr>
      <vt:lpstr>DCB vs NDB AUC</vt:lpstr>
      <vt:lpstr>TG/SLA/MIR7848/PTSC1/repeat (L2B,A-rich,AluSx1, MER63A, MIRb, MIR3, MIR, MIRb)</vt:lpstr>
      <vt:lpstr>PowerPoint Presentation</vt:lpstr>
      <vt:lpstr>PPFIA1</vt:lpstr>
      <vt:lpstr>PowerPoint Presentation</vt:lpstr>
      <vt:lpstr>THEM5/C2CD4D-AS1</vt:lpstr>
      <vt:lpstr>PowerPoint Presentation</vt:lpstr>
      <vt:lpstr>PowerPoint Presentation</vt:lpstr>
      <vt:lpstr>Optimizing metilene</vt:lpstr>
      <vt:lpstr>ITGAE DMR</vt:lpstr>
      <vt:lpstr>PowerPoint Presentation</vt:lpstr>
      <vt:lpstr>ITGAE DMR</vt:lpstr>
      <vt:lpstr>ITGAE DMR</vt:lpstr>
      <vt:lpstr>ITGAE DMR</vt:lpstr>
      <vt:lpstr>UK WGBS DATA QC</vt:lpstr>
      <vt:lpstr>PowerPoint Presentation</vt:lpstr>
      <vt:lpstr>PowerPoint Presentation</vt:lpstr>
      <vt:lpstr>PowerPoint Presentation</vt:lpstr>
      <vt:lpstr>DMR including Blueprint and Gbio data (whole genome)</vt:lpstr>
      <vt:lpstr>PowerPoint Presentation</vt:lpstr>
      <vt:lpstr>PowerPoint Presentation</vt:lpstr>
      <vt:lpstr>ZNF217</vt:lpstr>
      <vt:lpstr>ZNF217</vt:lpstr>
      <vt:lpstr>Repeat</vt:lpstr>
      <vt:lpstr>Repeat</vt:lpstr>
      <vt:lpstr>GGA2</vt:lpstr>
      <vt:lpstr>GGA2</vt:lpstr>
      <vt:lpstr>ENTPD1</vt:lpstr>
      <vt:lpstr>ITGAE</vt:lpstr>
      <vt:lpstr>ITGAE</vt:lpstr>
      <vt:lpstr>ITGAE result</vt:lpstr>
      <vt:lpstr>PowerPoint Presentation</vt:lpstr>
      <vt:lpstr>Analysis of CRC samples</vt:lpstr>
      <vt:lpstr>PowerPoint Presentation</vt:lpstr>
      <vt:lpstr>Down sampling (#fragment) “good” samples</vt:lpstr>
      <vt:lpstr>Effect of Mapping rate</vt:lpstr>
      <vt:lpstr>DMR specific AUC</vt:lpstr>
      <vt:lpstr>PowerPoint Presentation</vt:lpstr>
      <vt:lpstr>All DMRs position with (DCB vs NDB) AUC = 1</vt:lpstr>
      <vt:lpstr>Some Good performing DMR from the dashboard</vt:lpstr>
      <vt:lpstr>Some Good performing DMR from the dashboard</vt:lpstr>
      <vt:lpstr>Some Good performing DMR from the dashboard</vt:lpstr>
      <vt:lpstr>Some Good performing DMR from the dashboard</vt:lpstr>
      <vt:lpstr>Some Good performing DMR from the dashboard</vt:lpstr>
      <vt:lpstr>Some Good performing DMR from the dashboard</vt:lpstr>
      <vt:lpstr>DMR in ITGAE promoter</vt:lpstr>
      <vt:lpstr>DMR in ITGAE promoter</vt:lpstr>
      <vt:lpstr>Issue with DMR algorithm</vt:lpstr>
      <vt:lpstr>All (5) DMRs position with (DCB vs NDB) AUC = 1</vt:lpstr>
      <vt:lpstr>PowerPoint Presentation</vt:lpstr>
      <vt:lpstr>PowerPoint Presentation</vt:lpstr>
      <vt:lpstr>ITGAE DMR (Previous Method)</vt:lpstr>
      <vt:lpstr>ITGAE DMR (Previous Method)</vt:lpstr>
      <vt:lpstr>ITGAE DMR</vt:lpstr>
      <vt:lpstr>Supp</vt:lpstr>
      <vt:lpstr>Pre-Tx vs On-Tx</vt:lpstr>
      <vt:lpstr>PowerPoint Presentation</vt:lpstr>
      <vt:lpstr>Towards a better reference</vt:lpstr>
      <vt:lpstr>PowerPoint Presentation</vt:lpstr>
      <vt:lpstr>CD8 TIL specific DMR</vt:lpstr>
      <vt:lpstr>CD4 TIL specific DMR</vt:lpstr>
      <vt:lpstr>CD4 and CD8 TIL specific DMR</vt:lpstr>
      <vt:lpstr>CD14 TIL specific DMR</vt:lpstr>
      <vt:lpstr>Issue with DMR algorithm</vt:lpstr>
      <vt:lpstr>Revisit CD8 TIL specific DMR</vt:lpstr>
      <vt:lpstr>Let’s Focus on ITGAE DMRs Only</vt:lpstr>
      <vt:lpstr>PowerPoint Presentation</vt:lpstr>
      <vt:lpstr>CD8 TIL vs CD8 PBL</vt:lpstr>
      <vt:lpstr>Action items?</vt:lpstr>
      <vt:lpstr>PowerPoint Presentation</vt:lpstr>
      <vt:lpstr>Fragment length</vt:lpstr>
      <vt:lpstr>Towards a better reference</vt:lpstr>
      <vt:lpstr>CD4 TIL specific DMR</vt:lpstr>
      <vt:lpstr>CD8 TIL specific DMR</vt:lpstr>
      <vt:lpstr>CD4 and CD8 TIL specific DMR</vt:lpstr>
      <vt:lpstr>CD14 TIL specific DMR</vt:lpstr>
      <vt:lpstr>All TIL Specific DMR</vt:lpstr>
      <vt:lpstr>CRC samples</vt:lpstr>
      <vt:lpstr>Review</vt:lpstr>
      <vt:lpstr>Down sampling (#fragment) “good” samples</vt:lpstr>
      <vt:lpstr>Why all CRC samples not showing good correlation?</vt:lpstr>
      <vt:lpstr>Effect of Mapping rate</vt:lpstr>
      <vt:lpstr>In silico fragment length selection (melanoma cfDNA)</vt:lpstr>
      <vt:lpstr>Median fragment length of samples</vt:lpstr>
      <vt:lpstr>TIL specific fragment length</vt:lpstr>
      <vt:lpstr>In silico fragment length selection</vt:lpstr>
      <vt:lpstr>PowerPoint Presentation</vt:lpstr>
      <vt:lpstr>PowerPoint Presentation</vt:lpstr>
      <vt:lpstr>Work in progress</vt:lpstr>
      <vt:lpstr>Towards a better reference</vt:lpstr>
      <vt:lpstr>PowerPoint Presentation</vt:lpstr>
      <vt:lpstr>PowerPoint Presentation</vt:lpstr>
      <vt:lpstr>PowerPoint Presentation</vt:lpstr>
      <vt:lpstr>PowerPoint Presentation</vt:lpstr>
      <vt:lpstr>QC of the samples</vt:lpstr>
      <vt:lpstr>Read counting performance (lane separated)</vt:lpstr>
      <vt:lpstr>Read counting performance affected by samples’ fragment Length</vt:lpstr>
      <vt:lpstr>Including 2 “good” samples from previous slide</vt:lpstr>
      <vt:lpstr>CRC cfDNA</vt:lpstr>
      <vt:lpstr>TIL estimation from CRC cfDNA (n=14)</vt:lpstr>
      <vt:lpstr>PowerPoint Presentation</vt:lpstr>
      <vt:lpstr>Different depth performance</vt:lpstr>
      <vt:lpstr>PowerPoint Presentation</vt:lpstr>
      <vt:lpstr>Fragment length and depth </vt:lpstr>
      <vt:lpstr>Including 2 more CRC cfDNA</vt:lpstr>
      <vt:lpstr>PowerPoint Presentation</vt:lpstr>
      <vt:lpstr>PowerPoint Presentation</vt:lpstr>
      <vt:lpstr>Melanoma cfDNA fragment length distribution</vt:lpstr>
      <vt:lpstr>PowerPoint Presentation</vt:lpstr>
      <vt:lpstr>Difference of fragment length</vt:lpstr>
      <vt:lpstr>Difference of fragment length</vt:lpstr>
      <vt:lpstr>PowerPoint Presentation</vt:lpstr>
      <vt:lpstr>PowerPoint Presentation</vt:lpstr>
      <vt:lpstr>Towards Deep Deconvolution</vt:lpstr>
      <vt:lpstr>Working reference</vt:lpstr>
      <vt:lpstr>5 compartments reference</vt:lpstr>
      <vt:lpstr>ToppFun pathway analysis of top 500 T cell TIL DMR</vt:lpstr>
      <vt:lpstr>PowerPoint Presentation</vt:lpstr>
      <vt:lpstr>PowerPoint Presentation</vt:lpstr>
      <vt:lpstr>PowerPoint Presentation</vt:lpstr>
      <vt:lpstr>Supplementary</vt:lpstr>
      <vt:lpstr>Towards Deep Deconvolution</vt:lpstr>
      <vt:lpstr>Reference matrix of Blueprint 13 cell types</vt:lpstr>
      <vt:lpstr>PowerPoint Presentation</vt:lpstr>
      <vt:lpstr>Absolute estimation of cellular fractions in healthy whole blood (n = 9)</vt:lpstr>
      <vt:lpstr>In Silico mixture</vt:lpstr>
      <vt:lpstr>5 compartments reference</vt:lpstr>
      <vt:lpstr>PowerPoint Presentation</vt:lpstr>
      <vt:lpstr>PowerPoint Presentation</vt:lpstr>
      <vt:lpstr>PowerPoint Presentation</vt:lpstr>
      <vt:lpstr>Fragment Analysis</vt:lpstr>
      <vt:lpstr>Mel Tumor</vt:lpstr>
      <vt:lpstr>TIL</vt:lpstr>
      <vt:lpstr>PBL</vt:lpstr>
      <vt:lpstr>Classification of Mel tumor and TIL fragments using Random forest</vt:lpstr>
      <vt:lpstr>TIL positive vs TIL negative</vt:lpstr>
      <vt:lpstr>TIL fragment classification</vt:lpstr>
      <vt:lpstr>Mel tumor fragment classification</vt:lpstr>
      <vt:lpstr>Read counting result using fragment length-based filtering</vt:lpstr>
      <vt:lpstr>Overview</vt:lpstr>
      <vt:lpstr>PowerPoint Presentation</vt:lpstr>
      <vt:lpstr>DCB vs NDB classification</vt:lpstr>
      <vt:lpstr>Classification of healthy vs patient (DCB + NDB) using PBL alone</vt:lpstr>
      <vt:lpstr>Change of numerator before and after fragment filtering (length cutoff 168, #CpG &gt;= 4)</vt:lpstr>
      <vt:lpstr>DCB (PRE-TX)</vt:lpstr>
      <vt:lpstr>PowerPoint Presentation</vt:lpstr>
      <vt:lpstr>PowerPoint Presentation</vt:lpstr>
      <vt:lpstr>Summary of fragment analysis (fragment length cutoff 168)</vt:lpstr>
      <vt:lpstr>DCB vs NDB classification</vt:lpstr>
      <vt:lpstr>Patient vs Healthy classification</vt:lpstr>
      <vt:lpstr>PowerPoint Presentation</vt:lpstr>
      <vt:lpstr>PBL</vt:lpstr>
      <vt:lpstr>TIL</vt:lpstr>
      <vt:lpstr>Mel tumor</vt:lpstr>
      <vt:lpstr>Read counting on whole blood and bulk PBMC</vt:lpstr>
      <vt:lpstr>PowerPoint Presentation</vt:lpstr>
      <vt:lpstr>Comparisons among healthy samples</vt:lpstr>
      <vt:lpstr>PowerPoint Presentation</vt:lpstr>
      <vt:lpstr>Read Counting on reference samples</vt:lpstr>
      <vt:lpstr>PowerPoint Presentation</vt:lpstr>
      <vt:lpstr>Is linkage group better than singleton? (Absolute mode Read counting)</vt:lpstr>
      <vt:lpstr>Number of CpG per fragment</vt:lpstr>
      <vt:lpstr>TIL (PRE-TX)</vt:lpstr>
      <vt:lpstr>Mel tumor (PRE-TX)</vt:lpstr>
      <vt:lpstr>PBL (PRE-TX)</vt:lpstr>
      <vt:lpstr>Using Fragment Length?</vt:lpstr>
      <vt:lpstr>Using Fragment Length?</vt:lpstr>
      <vt:lpstr>PowerPoint Presentation</vt:lpstr>
      <vt:lpstr>Background Subtraction?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TME</dc:title>
  <dc:creator>Alahi, Irfan</dc:creator>
  <cp:lastModifiedBy>Alahi, Irfan</cp:lastModifiedBy>
  <cp:revision>610</cp:revision>
  <dcterms:created xsi:type="dcterms:W3CDTF">2021-02-19T15:33:16Z</dcterms:created>
  <dcterms:modified xsi:type="dcterms:W3CDTF">2021-07-30T17:27:54Z</dcterms:modified>
</cp:coreProperties>
</file>